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Lst>
  <p:notesMasterIdLst>
    <p:notesMasterId r:id="rId23"/>
  </p:notesMasterIdLst>
  <p:sldIdLst>
    <p:sldId id="272" r:id="rId5"/>
    <p:sldId id="282" r:id="rId6"/>
    <p:sldId id="258" r:id="rId7"/>
    <p:sldId id="271" r:id="rId8"/>
    <p:sldId id="280" r:id="rId9"/>
    <p:sldId id="281" r:id="rId10"/>
    <p:sldId id="287" r:id="rId11"/>
    <p:sldId id="283" r:id="rId12"/>
    <p:sldId id="284" r:id="rId13"/>
    <p:sldId id="285" r:id="rId14"/>
    <p:sldId id="286" r:id="rId15"/>
    <p:sldId id="288" r:id="rId16"/>
    <p:sldId id="289" r:id="rId17"/>
    <p:sldId id="278" r:id="rId18"/>
    <p:sldId id="256" r:id="rId19"/>
    <p:sldId id="293" r:id="rId20"/>
    <p:sldId id="290" r:id="rId21"/>
    <p:sldId id="291" r:id="rId22"/>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DEC80B-42E5-E1C1-C271-7477717B17F8}" name="Paul Scribner" initials="PS" userId="S::pscribner@foodallergy.org::ddbb23e3-c013-4cc7-a27b-14584e737c84" providerId="AD"/>
  <p188:author id="{71481C10-8471-A289-1290-DD32916D9B9D}" name="Joanna Ribisl" initials="JR" userId="S::joannar@cretergroup.com::cae96d9f-14bb-43bb-a617-080c3dcaaac7" providerId="AD"/>
  <p188:author id="{CAEE70F7-6FA2-D018-9B8A-BC891DFEC3A9}" name="St. George, Abby" initials="AS" userId="S::astgeorge@aap.org::8903dd45-33a0-4c15-803c-54fb8cc8dd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A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0B520-BF15-45D4-99DE-F6E049777B53}" v="46" dt="2024-10-08T13:59:32.528"/>
    <p1510:client id="{FD2116D1-EDBF-4551-9A8E-110F8A15656F}" v="4" dt="2024-10-08T16:47:25.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D18EB-566A-40F9-A36D-C4B7A08DEAC2}"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E133D-6340-4DCB-88B1-F44F0A369FF2}" type="slidenum">
              <a:rPr lang="en-US" smtClean="0"/>
              <a:t>‹#›</a:t>
            </a:fld>
            <a:endParaRPr lang="en-US"/>
          </a:p>
        </p:txBody>
      </p:sp>
    </p:spTree>
    <p:extLst>
      <p:ext uri="{BB962C8B-B14F-4D97-AF65-F5344CB8AC3E}">
        <p14:creationId xmlns:p14="http://schemas.microsoft.com/office/powerpoint/2010/main" val="4024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2BCE133D-6340-4DCB-88B1-F44F0A369FF2}" type="slidenum">
              <a:rPr lang="en-US" smtClean="0"/>
              <a:t>2</a:t>
            </a:fld>
            <a:endParaRPr lang="en-US"/>
          </a:p>
        </p:txBody>
      </p:sp>
    </p:spTree>
    <p:extLst>
      <p:ext uri="{BB962C8B-B14F-4D97-AF65-F5344CB8AC3E}">
        <p14:creationId xmlns:p14="http://schemas.microsoft.com/office/powerpoint/2010/main" val="299820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glossary can be found on page 5.</a:t>
            </a:r>
          </a:p>
        </p:txBody>
      </p:sp>
      <p:sp>
        <p:nvSpPr>
          <p:cNvPr id="4" name="Slide Number Placeholder 3"/>
          <p:cNvSpPr>
            <a:spLocks noGrp="1"/>
          </p:cNvSpPr>
          <p:nvPr>
            <p:ph type="sldNum" sz="quarter" idx="5"/>
          </p:nvPr>
        </p:nvSpPr>
        <p:spPr/>
        <p:txBody>
          <a:bodyPr/>
          <a:lstStyle/>
          <a:p>
            <a:fld id="{2BCE133D-6340-4DCB-88B1-F44F0A369FF2}" type="slidenum">
              <a:rPr lang="en-US" smtClean="0"/>
              <a:t>11</a:t>
            </a:fld>
            <a:endParaRPr lang="en-US"/>
          </a:p>
        </p:txBody>
      </p:sp>
    </p:spTree>
    <p:extLst>
      <p:ext uri="{BB962C8B-B14F-4D97-AF65-F5344CB8AC3E}">
        <p14:creationId xmlns:p14="http://schemas.microsoft.com/office/powerpoint/2010/main" val="250449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useful tables throughout to help break down information. For example, this is Table 3 in Section 3 that helps outline the roles and responsibilities for different team members when it comes to food allergy management in schools.</a:t>
            </a:r>
          </a:p>
        </p:txBody>
      </p:sp>
      <p:sp>
        <p:nvSpPr>
          <p:cNvPr id="4" name="Slide Number Placeholder 3"/>
          <p:cNvSpPr>
            <a:spLocks noGrp="1"/>
          </p:cNvSpPr>
          <p:nvPr>
            <p:ph type="sldNum" sz="quarter" idx="5"/>
          </p:nvPr>
        </p:nvSpPr>
        <p:spPr/>
        <p:txBody>
          <a:bodyPr/>
          <a:lstStyle/>
          <a:p>
            <a:fld id="{2BCE133D-6340-4DCB-88B1-F44F0A369FF2}" type="slidenum">
              <a:rPr lang="en-US" smtClean="0"/>
              <a:t>12</a:t>
            </a:fld>
            <a:endParaRPr lang="en-US"/>
          </a:p>
        </p:txBody>
      </p:sp>
    </p:spTree>
    <p:extLst>
      <p:ext uri="{BB962C8B-B14F-4D97-AF65-F5344CB8AC3E}">
        <p14:creationId xmlns:p14="http://schemas.microsoft.com/office/powerpoint/2010/main" val="310999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Appendix also has a list of valuable training resources with live links to access them, the modality of the training, if there is a fee, and who the training is best suited for.</a:t>
            </a:r>
          </a:p>
          <a:p>
            <a:r>
              <a:rPr lang="en-US"/>
              <a:t>Please note that because the FAMS Expert Recommendations are newly published, we can only validate the resources at the top of the list at this time.  Please check back online for updated publications as other training resources are validated to be in alignment with the 2024 FAMS Expert Recommendations.</a:t>
            </a:r>
          </a:p>
        </p:txBody>
      </p:sp>
      <p:sp>
        <p:nvSpPr>
          <p:cNvPr id="4" name="Slide Number Placeholder 3"/>
          <p:cNvSpPr>
            <a:spLocks noGrp="1"/>
          </p:cNvSpPr>
          <p:nvPr>
            <p:ph type="sldNum" sz="quarter" idx="5"/>
          </p:nvPr>
        </p:nvSpPr>
        <p:spPr/>
        <p:txBody>
          <a:bodyPr/>
          <a:lstStyle/>
          <a:p>
            <a:fld id="{2BCE133D-6340-4DCB-88B1-F44F0A369FF2}" type="slidenum">
              <a:rPr lang="en-US" smtClean="0"/>
              <a:t>13</a:t>
            </a:fld>
            <a:endParaRPr lang="en-US"/>
          </a:p>
        </p:txBody>
      </p:sp>
    </p:spTree>
    <p:extLst>
      <p:ext uri="{BB962C8B-B14F-4D97-AF65-F5344CB8AC3E}">
        <p14:creationId xmlns:p14="http://schemas.microsoft.com/office/powerpoint/2010/main" val="78420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QR code or type the link into your browser to access a downloadable version of the FAMS Expert Recommendations.</a:t>
            </a:r>
          </a:p>
        </p:txBody>
      </p:sp>
      <p:sp>
        <p:nvSpPr>
          <p:cNvPr id="4" name="Slide Number Placeholder 3"/>
          <p:cNvSpPr>
            <a:spLocks noGrp="1"/>
          </p:cNvSpPr>
          <p:nvPr>
            <p:ph type="sldNum" sz="quarter" idx="5"/>
          </p:nvPr>
        </p:nvSpPr>
        <p:spPr/>
        <p:txBody>
          <a:bodyPr/>
          <a:lstStyle/>
          <a:p>
            <a:fld id="{2BCE133D-6340-4DCB-88B1-F44F0A369FF2}" type="slidenum">
              <a:rPr lang="en-US" smtClean="0"/>
              <a:t>14</a:t>
            </a:fld>
            <a:endParaRPr lang="en-US"/>
          </a:p>
        </p:txBody>
      </p:sp>
    </p:spTree>
    <p:extLst>
      <p:ext uri="{BB962C8B-B14F-4D97-AF65-F5344CB8AC3E}">
        <p14:creationId xmlns:p14="http://schemas.microsoft.com/office/powerpoint/2010/main" val="89486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QR code or type the link into your browser to access a downloadable version of the FAMS Expert Recommendations.</a:t>
            </a:r>
          </a:p>
        </p:txBody>
      </p:sp>
      <p:sp>
        <p:nvSpPr>
          <p:cNvPr id="4" name="Slide Number Placeholder 3"/>
          <p:cNvSpPr>
            <a:spLocks noGrp="1"/>
          </p:cNvSpPr>
          <p:nvPr>
            <p:ph type="sldNum" sz="quarter" idx="5"/>
          </p:nvPr>
        </p:nvSpPr>
        <p:spPr/>
        <p:txBody>
          <a:bodyPr/>
          <a:lstStyle/>
          <a:p>
            <a:fld id="{2BCE133D-6340-4DCB-88B1-F44F0A369FF2}" type="slidenum">
              <a:rPr lang="en-US" smtClean="0"/>
              <a:t>16</a:t>
            </a:fld>
            <a:endParaRPr lang="en-US"/>
          </a:p>
        </p:txBody>
      </p:sp>
    </p:spTree>
    <p:extLst>
      <p:ext uri="{BB962C8B-B14F-4D97-AF65-F5344CB8AC3E}">
        <p14:creationId xmlns:p14="http://schemas.microsoft.com/office/powerpoint/2010/main" val="1830831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CE133D-6340-4DCB-88B1-F44F0A369FF2}" type="slidenum">
              <a:rPr lang="en-US" smtClean="0"/>
              <a:t>17</a:t>
            </a:fld>
            <a:endParaRPr lang="en-US"/>
          </a:p>
        </p:txBody>
      </p:sp>
    </p:spTree>
    <p:extLst>
      <p:ext uri="{BB962C8B-B14F-4D97-AF65-F5344CB8AC3E}">
        <p14:creationId xmlns:p14="http://schemas.microsoft.com/office/powerpoint/2010/main" val="404983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FAMS is a simplified set of Expert Recommendations for Food Allergy Management in Schools (K-12).</a:t>
            </a:r>
          </a:p>
          <a:p>
            <a:endParaRPr lang="en-US"/>
          </a:p>
          <a:p>
            <a:r>
              <a:rPr lang="en-US"/>
              <a:t>These recommendations are intended to complement the existing 2013 Food Allergy Guidelines and are designed to be easier to consume and be easily actionable for schools.</a:t>
            </a:r>
          </a:p>
          <a:p>
            <a:endParaRPr lang="en-US"/>
          </a:p>
          <a:p>
            <a:r>
              <a:rPr lang="en-US"/>
              <a:t>These 2024 Expert Recommendations are also based on current evidence and updated expert recommendations.</a:t>
            </a:r>
          </a:p>
        </p:txBody>
      </p:sp>
      <p:sp>
        <p:nvSpPr>
          <p:cNvPr id="4" name="Slide Number Placeholder 3"/>
          <p:cNvSpPr>
            <a:spLocks noGrp="1"/>
          </p:cNvSpPr>
          <p:nvPr>
            <p:ph type="sldNum" sz="quarter" idx="5"/>
          </p:nvPr>
        </p:nvSpPr>
        <p:spPr/>
        <p:txBody>
          <a:bodyPr/>
          <a:lstStyle/>
          <a:p>
            <a:fld id="{2BCE133D-6340-4DCB-88B1-F44F0A369FF2}" type="slidenum">
              <a:rPr lang="en-US" smtClean="0"/>
              <a:t>3</a:t>
            </a:fld>
            <a:endParaRPr lang="en-US"/>
          </a:p>
        </p:txBody>
      </p:sp>
    </p:spTree>
    <p:extLst>
      <p:ext uri="{BB962C8B-B14F-4D97-AF65-F5344CB8AC3E}">
        <p14:creationId xmlns:p14="http://schemas.microsoft.com/office/powerpoint/2010/main" val="93600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impressive list of Advisory Council members includes parents, administrators, school nurses, school nutrition experts, clinicians, and advocates – all representing some of the most prominent organizations in their respective fields. Each person’s expertise and perspective resulted in an extremely comprehensive and relevant set of Expert Recommendations.</a:t>
            </a:r>
          </a:p>
        </p:txBody>
      </p:sp>
      <p:sp>
        <p:nvSpPr>
          <p:cNvPr id="4" name="Slide Number Placeholder 3"/>
          <p:cNvSpPr>
            <a:spLocks noGrp="1"/>
          </p:cNvSpPr>
          <p:nvPr>
            <p:ph type="sldNum" sz="quarter" idx="5"/>
          </p:nvPr>
        </p:nvSpPr>
        <p:spPr/>
        <p:txBody>
          <a:bodyPr/>
          <a:lstStyle/>
          <a:p>
            <a:fld id="{2BCE133D-6340-4DCB-88B1-F44F0A369FF2}" type="slidenum">
              <a:rPr lang="en-US" smtClean="0"/>
              <a:t>4</a:t>
            </a:fld>
            <a:endParaRPr lang="en-US"/>
          </a:p>
        </p:txBody>
      </p:sp>
    </p:spTree>
    <p:extLst>
      <p:ext uri="{BB962C8B-B14F-4D97-AF65-F5344CB8AC3E}">
        <p14:creationId xmlns:p14="http://schemas.microsoft.com/office/powerpoint/2010/main" val="194554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Advisory Council of experts drafted the Expert Recommendations (after months of meetings, and dialogue), the draft FAMS Expert Recommendations document was circulated among a select group of organizations that are leaders in Allergy and/or school health.</a:t>
            </a:r>
          </a:p>
          <a:p>
            <a:endParaRPr lang="en-US"/>
          </a:p>
          <a:p>
            <a:r>
              <a:rPr lang="en-US"/>
              <a:t>The organizations represented here have all fully endorsed the 2024 FAMS Expert Recommendations.</a:t>
            </a:r>
          </a:p>
          <a:p>
            <a:endParaRPr lang="en-US"/>
          </a:p>
          <a:p>
            <a:endParaRPr lang="en-US"/>
          </a:p>
        </p:txBody>
      </p:sp>
      <p:sp>
        <p:nvSpPr>
          <p:cNvPr id="4" name="Slide Number Placeholder 3"/>
          <p:cNvSpPr>
            <a:spLocks noGrp="1"/>
          </p:cNvSpPr>
          <p:nvPr>
            <p:ph type="sldNum" sz="quarter" idx="5"/>
          </p:nvPr>
        </p:nvSpPr>
        <p:spPr/>
        <p:txBody>
          <a:bodyPr/>
          <a:lstStyle/>
          <a:p>
            <a:fld id="{2BCE133D-6340-4DCB-88B1-F44F0A369FF2}" type="slidenum">
              <a:rPr lang="en-US" smtClean="0"/>
              <a:t>5</a:t>
            </a:fld>
            <a:endParaRPr lang="en-US"/>
          </a:p>
        </p:txBody>
      </p:sp>
    </p:spTree>
    <p:extLst>
      <p:ext uri="{BB962C8B-B14F-4D97-AF65-F5344CB8AC3E}">
        <p14:creationId xmlns:p14="http://schemas.microsoft.com/office/powerpoint/2010/main" val="386381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summary shows the 34 Recommendations from the Expert Advisory Council.  This is a summary found on pages 8 and 9 of the FAMS Expert Recommendations document. </a:t>
            </a:r>
          </a:p>
          <a:p>
            <a:r>
              <a:rPr lang="en-US"/>
              <a:t>Let’s look at each of the 4 categories individually.</a:t>
            </a:r>
          </a:p>
        </p:txBody>
      </p:sp>
      <p:sp>
        <p:nvSpPr>
          <p:cNvPr id="4" name="Slide Number Placeholder 3"/>
          <p:cNvSpPr>
            <a:spLocks noGrp="1"/>
          </p:cNvSpPr>
          <p:nvPr>
            <p:ph type="sldNum" sz="quarter" idx="5"/>
          </p:nvPr>
        </p:nvSpPr>
        <p:spPr/>
        <p:txBody>
          <a:bodyPr/>
          <a:lstStyle/>
          <a:p>
            <a:fld id="{2BCE133D-6340-4DCB-88B1-F44F0A369FF2}" type="slidenum">
              <a:rPr lang="en-US" smtClean="0"/>
              <a:t>6</a:t>
            </a:fld>
            <a:endParaRPr lang="en-US"/>
          </a:p>
        </p:txBody>
      </p:sp>
    </p:spTree>
    <p:extLst>
      <p:ext uri="{BB962C8B-B14F-4D97-AF65-F5344CB8AC3E}">
        <p14:creationId xmlns:p14="http://schemas.microsoft.com/office/powerpoint/2010/main" val="337865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four sections of the FAMS Expert Recommendations document.</a:t>
            </a:r>
          </a:p>
          <a:p>
            <a:r>
              <a:rPr lang="en-US"/>
              <a:t>(CLICK TO BUILD EACH AND READ ALOUD)</a:t>
            </a:r>
          </a:p>
          <a:p>
            <a:r>
              <a:rPr lang="en-US"/>
              <a:t>Let’s take a look at Section 1.</a:t>
            </a:r>
          </a:p>
        </p:txBody>
      </p:sp>
      <p:sp>
        <p:nvSpPr>
          <p:cNvPr id="4" name="Slide Number Placeholder 3"/>
          <p:cNvSpPr>
            <a:spLocks noGrp="1"/>
          </p:cNvSpPr>
          <p:nvPr>
            <p:ph type="sldNum" sz="quarter" idx="5"/>
          </p:nvPr>
        </p:nvSpPr>
        <p:spPr/>
        <p:txBody>
          <a:bodyPr/>
          <a:lstStyle/>
          <a:p>
            <a:fld id="{2BCE133D-6340-4DCB-88B1-F44F0A369FF2}" type="slidenum">
              <a:rPr lang="en-US" smtClean="0"/>
              <a:t>7</a:t>
            </a:fld>
            <a:endParaRPr lang="en-US"/>
          </a:p>
        </p:txBody>
      </p:sp>
    </p:spTree>
    <p:extLst>
      <p:ext uri="{BB962C8B-B14F-4D97-AF65-F5344CB8AC3E}">
        <p14:creationId xmlns:p14="http://schemas.microsoft.com/office/powerpoint/2010/main" val="1095780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section of the FAMS Expert Recommendations document focuses on personnel training and education.</a:t>
            </a:r>
          </a:p>
          <a:p>
            <a:r>
              <a:rPr lang="en-US"/>
              <a:t>You can see specific questions that schools may ask themselves, and the Recommendations for how a school or school system can effectively address that question.</a:t>
            </a:r>
          </a:p>
          <a:p>
            <a:r>
              <a:rPr lang="en-US"/>
              <a:t>(CLICK TO ANIMATE) – For example, What Information Should Schools Include in Food Allergy Training?</a:t>
            </a:r>
          </a:p>
          <a:p>
            <a:endParaRPr lang="en-US"/>
          </a:p>
          <a:p>
            <a:r>
              <a:rPr lang="en-US"/>
              <a:t>Reference some resources that can be used for training including Keeping Students Safe and Included and Food Allergy Safe Schools: The Basics (1-pager) that can be helpful with volunteers.</a:t>
            </a:r>
          </a:p>
        </p:txBody>
      </p:sp>
      <p:sp>
        <p:nvSpPr>
          <p:cNvPr id="4" name="Slide Number Placeholder 3"/>
          <p:cNvSpPr>
            <a:spLocks noGrp="1"/>
          </p:cNvSpPr>
          <p:nvPr>
            <p:ph type="sldNum" sz="quarter" idx="5"/>
          </p:nvPr>
        </p:nvSpPr>
        <p:spPr/>
        <p:txBody>
          <a:bodyPr/>
          <a:lstStyle/>
          <a:p>
            <a:fld id="{2BCE133D-6340-4DCB-88B1-F44F0A369FF2}" type="slidenum">
              <a:rPr lang="en-US" smtClean="0"/>
              <a:t>8</a:t>
            </a:fld>
            <a:endParaRPr lang="en-US"/>
          </a:p>
        </p:txBody>
      </p:sp>
    </p:spTree>
    <p:extLst>
      <p:ext uri="{BB962C8B-B14F-4D97-AF65-F5344CB8AC3E}">
        <p14:creationId xmlns:p14="http://schemas.microsoft.com/office/powerpoint/2010/main" val="398934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 can see each of the 5 Recommendations under the question.</a:t>
            </a:r>
          </a:p>
          <a:p>
            <a:r>
              <a:rPr lang="en-US"/>
              <a:t>(CLICK TO ANIMATE) – For example, 1.1 is the Recommendation that states ‘Train all staff on the prevalence and burden of food allergy, common food allergens, food allergen exposure prevention, and food allergy reaction recognition and management.</a:t>
            </a:r>
          </a:p>
          <a:p>
            <a:endParaRPr lang="en-US"/>
          </a:p>
          <a:p>
            <a:r>
              <a:rPr lang="en-US"/>
              <a:t>You can then turn to the relevant page showing a detailed breakdown of what this recommendation includes.</a:t>
            </a:r>
          </a:p>
        </p:txBody>
      </p:sp>
      <p:sp>
        <p:nvSpPr>
          <p:cNvPr id="4" name="Slide Number Placeholder 3"/>
          <p:cNvSpPr>
            <a:spLocks noGrp="1"/>
          </p:cNvSpPr>
          <p:nvPr>
            <p:ph type="sldNum" sz="quarter" idx="5"/>
          </p:nvPr>
        </p:nvSpPr>
        <p:spPr/>
        <p:txBody>
          <a:bodyPr/>
          <a:lstStyle/>
          <a:p>
            <a:fld id="{2BCE133D-6340-4DCB-88B1-F44F0A369FF2}" type="slidenum">
              <a:rPr lang="en-US" smtClean="0"/>
              <a:t>9</a:t>
            </a:fld>
            <a:endParaRPr lang="en-US"/>
          </a:p>
        </p:txBody>
      </p:sp>
    </p:spTree>
    <p:extLst>
      <p:ext uri="{BB962C8B-B14F-4D97-AF65-F5344CB8AC3E}">
        <p14:creationId xmlns:p14="http://schemas.microsoft.com/office/powerpoint/2010/main" val="69449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is built in a similar manner.</a:t>
            </a:r>
          </a:p>
          <a:p>
            <a:r>
              <a:rPr lang="en-US"/>
              <a:t>(Click to build each text box)</a:t>
            </a:r>
          </a:p>
        </p:txBody>
      </p:sp>
      <p:sp>
        <p:nvSpPr>
          <p:cNvPr id="4" name="Slide Number Placeholder 3"/>
          <p:cNvSpPr>
            <a:spLocks noGrp="1"/>
          </p:cNvSpPr>
          <p:nvPr>
            <p:ph type="sldNum" sz="quarter" idx="5"/>
          </p:nvPr>
        </p:nvSpPr>
        <p:spPr/>
        <p:txBody>
          <a:bodyPr/>
          <a:lstStyle/>
          <a:p>
            <a:fld id="{2BCE133D-6340-4DCB-88B1-F44F0A369FF2}" type="slidenum">
              <a:rPr lang="en-US" smtClean="0"/>
              <a:t>10</a:t>
            </a:fld>
            <a:endParaRPr lang="en-US"/>
          </a:p>
        </p:txBody>
      </p:sp>
    </p:spTree>
    <p:extLst>
      <p:ext uri="{BB962C8B-B14F-4D97-AF65-F5344CB8AC3E}">
        <p14:creationId xmlns:p14="http://schemas.microsoft.com/office/powerpoint/2010/main" val="380648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4589" y="1009553"/>
            <a:ext cx="3723639" cy="923330"/>
          </a:xfrm>
          <a:prstGeom prst="rect">
            <a:avLst/>
          </a:prstGeom>
        </p:spPr>
        <p:txBody>
          <a:bodyPr wrap="square" lIns="0" tIns="0" rIns="0" bIns="0">
            <a:spAutoFit/>
          </a:bodyPr>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sz="3200" b="0" i="0">
                <a:solidFill>
                  <a:schemeClr val="tx2"/>
                </a:solidFill>
                <a:latin typeface="Franklin Gothic Book"/>
                <a:cs typeface="Franklin Gothic Book"/>
              </a:defRPr>
            </a:lvl1pPr>
          </a:lstStyle>
          <a:p>
            <a:r>
              <a:rPr lang="en-US"/>
              <a:t>Click to edit Master subtitle style</a:t>
            </a:r>
            <a:endParaRPr/>
          </a:p>
        </p:txBody>
      </p:sp>
    </p:spTree>
    <p:extLst>
      <p:ext uri="{BB962C8B-B14F-4D97-AF65-F5344CB8AC3E}">
        <p14:creationId xmlns:p14="http://schemas.microsoft.com/office/powerpoint/2010/main" val="269708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3200" b="0" i="0">
                <a:solidFill>
                  <a:schemeClr val="tx2"/>
                </a:solidFill>
                <a:latin typeface="Franklin Gothic Book"/>
                <a:cs typeface="Franklin Gothic Book"/>
              </a:defRPr>
            </a:lvl1pPr>
          </a:lstStyle>
          <a:p>
            <a:pPr lvl="0"/>
            <a:r>
              <a:rPr lang="en-US"/>
              <a:t>Click to edit Master text styles</a:t>
            </a:r>
          </a:p>
        </p:txBody>
      </p:sp>
    </p:spTree>
    <p:extLst>
      <p:ext uri="{BB962C8B-B14F-4D97-AF65-F5344CB8AC3E}">
        <p14:creationId xmlns:p14="http://schemas.microsoft.com/office/powerpoint/2010/main" val="218051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pPr lvl="0"/>
            <a:r>
              <a:rPr lang="en-US"/>
              <a:t>Click to edit Master text styles</a:t>
            </a:r>
          </a:p>
        </p:txBody>
      </p:sp>
    </p:spTree>
    <p:extLst>
      <p:ext uri="{BB962C8B-B14F-4D97-AF65-F5344CB8AC3E}">
        <p14:creationId xmlns:p14="http://schemas.microsoft.com/office/powerpoint/2010/main" val="220324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Tree>
    <p:extLst>
      <p:ext uri="{BB962C8B-B14F-4D97-AF65-F5344CB8AC3E}">
        <p14:creationId xmlns:p14="http://schemas.microsoft.com/office/powerpoint/2010/main" val="320123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0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B81C-15D2-3543-5FCA-BA3D34E44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83794B-E381-A66C-BE72-03DBE6ED1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E4E83-40A0-88F5-F305-38ABF93410EE}"/>
              </a:ext>
            </a:extLst>
          </p:cNvPr>
          <p:cNvSpPr>
            <a:spLocks noGrp="1"/>
          </p:cNvSpPr>
          <p:nvPr>
            <p:ph type="dt" sz="half" idx="10"/>
          </p:nvPr>
        </p:nvSpPr>
        <p:spPr/>
        <p:txBody>
          <a:bodyPr/>
          <a:lstStyle/>
          <a:p>
            <a:fld id="{908E8C32-E66D-4228-8741-3092839F53C7}" type="datetimeFigureOut">
              <a:rPr lang="en-US" smtClean="0"/>
              <a:t>10/9/2024</a:t>
            </a:fld>
            <a:endParaRPr lang="en-US"/>
          </a:p>
        </p:txBody>
      </p:sp>
      <p:sp>
        <p:nvSpPr>
          <p:cNvPr id="5" name="Footer Placeholder 4">
            <a:extLst>
              <a:ext uri="{FF2B5EF4-FFF2-40B4-BE49-F238E27FC236}">
                <a16:creationId xmlns:a16="http://schemas.microsoft.com/office/drawing/2014/main" id="{163701F5-FBFA-5F15-84F3-CA9C41B7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EE7B7-84E4-9861-BEA2-70D87833F0B3}"/>
              </a:ext>
            </a:extLst>
          </p:cNvPr>
          <p:cNvSpPr>
            <a:spLocks noGrp="1"/>
          </p:cNvSpPr>
          <p:nvPr>
            <p:ph type="sldNum" sz="quarter" idx="12"/>
          </p:nvPr>
        </p:nvSpPr>
        <p:spPr/>
        <p:txBody>
          <a:bodyPr/>
          <a:lstStyle/>
          <a:p>
            <a:fld id="{AE77630A-52C0-4B4C-A607-75F13F03C04D}" type="slidenum">
              <a:rPr lang="en-US" smtClean="0"/>
              <a:t>‹#›</a:t>
            </a:fld>
            <a:endParaRPr lang="en-US"/>
          </a:p>
        </p:txBody>
      </p:sp>
    </p:spTree>
    <p:extLst>
      <p:ext uri="{BB962C8B-B14F-4D97-AF65-F5344CB8AC3E}">
        <p14:creationId xmlns:p14="http://schemas.microsoft.com/office/powerpoint/2010/main" val="108865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attacat.co.uk/brain/image-copyright-must-knows" TargetMode="Externa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203201" y="199576"/>
            <a:ext cx="6504940" cy="492443"/>
          </a:xfrm>
          <a:prstGeom prst="rect">
            <a:avLst/>
          </a:prstGeom>
        </p:spPr>
        <p:txBody>
          <a:bodyPr wrap="square" lIns="0" tIns="0" rIns="0" bIns="0">
            <a:spAutoFit/>
          </a:bodyPr>
          <a:lstStyle>
            <a:lvl1pPr>
              <a:defRPr sz="3200" b="0" i="0">
                <a:solidFill>
                  <a:schemeClr val="tx2"/>
                </a:solidFill>
                <a:latin typeface="Franklin Gothic Book"/>
                <a:cs typeface="Franklin Gothic Book"/>
              </a:defRPr>
            </a:lvl1pPr>
          </a:lstStyle>
          <a:p>
            <a:endParaRPr/>
          </a:p>
        </p:txBody>
      </p:sp>
      <p:sp>
        <p:nvSpPr>
          <p:cNvPr id="7" name="Rectangle 6">
            <a:extLst>
              <a:ext uri="{FF2B5EF4-FFF2-40B4-BE49-F238E27FC236}">
                <a16:creationId xmlns:a16="http://schemas.microsoft.com/office/drawing/2014/main" id="{1CF20678-2D1A-9F4D-D74E-B82E8B902DC6}"/>
              </a:ext>
            </a:extLst>
          </p:cNvPr>
          <p:cNvSpPr/>
          <p:nvPr/>
        </p:nvSpPr>
        <p:spPr>
          <a:xfrm>
            <a:off x="0" y="6096000"/>
            <a:ext cx="12192000"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793852DA-364D-D40C-39B2-05DD11146F82}"/>
              </a:ext>
            </a:extLst>
          </p:cNvPr>
          <p:cNvSpPr txBox="1"/>
          <p:nvPr/>
        </p:nvSpPr>
        <p:spPr>
          <a:xfrm>
            <a:off x="406400" y="6477001"/>
            <a:ext cx="7440501" cy="276999"/>
          </a:xfrm>
          <a:prstGeom prst="rect">
            <a:avLst/>
          </a:prstGeom>
          <a:noFill/>
        </p:spPr>
        <p:txBody>
          <a:bodyPr wrap="square" rtlCol="0">
            <a:spAutoFit/>
          </a:bodyPr>
          <a:lstStyle/>
          <a:p>
            <a:r>
              <a:rPr lang="en-US" sz="1200">
                <a:solidFill>
                  <a:schemeClr val="bg1"/>
                </a:solidFill>
                <a:latin typeface="+mn-lt"/>
              </a:rPr>
              <a:t>Food Allergy Research &amp; Education (FARE), 2024</a:t>
            </a:r>
          </a:p>
        </p:txBody>
      </p:sp>
      <p:pic>
        <p:nvPicPr>
          <p:cNvPr id="10" name="Picture 9">
            <a:extLst>
              <a:ext uri="{FF2B5EF4-FFF2-40B4-BE49-F238E27FC236}">
                <a16:creationId xmlns:a16="http://schemas.microsoft.com/office/drawing/2014/main" id="{16F07F67-DB12-09A0-0A8B-F193F085371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54342" y="6096000"/>
            <a:ext cx="1887840" cy="762001"/>
          </a:xfrm>
          <a:prstGeom prst="rect">
            <a:avLst/>
          </a:prstGeom>
        </p:spPr>
      </p:pic>
      <p:pic>
        <p:nvPicPr>
          <p:cNvPr id="6" name="Picture 5" descr="A black background with a black square">
            <a:extLst>
              <a:ext uri="{FF2B5EF4-FFF2-40B4-BE49-F238E27FC236}">
                <a16:creationId xmlns:a16="http://schemas.microsoft.com/office/drawing/2014/main" id="{721FCE03-1F76-E3B4-0BA3-61A06E558545}"/>
              </a:ext>
            </a:extLst>
          </p:cNvPr>
          <p:cNvPicPr>
            <a:picLocks noChangeAspect="1"/>
          </p:cNvPicPr>
          <p:nvPr userDrawn="1"/>
        </p:nvPicPr>
        <p:blipFill>
          <a:blip r:embed="rId9">
            <a:lum bright="70000" contrast="-7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0318" y="6560916"/>
            <a:ext cx="129581" cy="129581"/>
          </a:xfrm>
          <a:prstGeom prst="rect">
            <a:avLst/>
          </a:prstGeom>
        </p:spPr>
      </p:pic>
    </p:spTree>
    <p:extLst>
      <p:ext uri="{BB962C8B-B14F-4D97-AF65-F5344CB8AC3E}">
        <p14:creationId xmlns:p14="http://schemas.microsoft.com/office/powerpoint/2010/main" val="321681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www.foodallergy.org/FAMSExpertRecommendations"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www.foodallergyacademy.org/"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www.foodallergy.org/FAMSExpertRecommend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hyperlink" Target="mailto:Education@foodallergy.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2C61-1D1A-F5B1-2BC3-EDFD17F74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66F1C-14AC-8B60-A3C5-0DA8B5D35E73}"/>
              </a:ext>
            </a:extLst>
          </p:cNvPr>
          <p:cNvSpPr>
            <a:spLocks noGrp="1"/>
          </p:cNvSpPr>
          <p:nvPr>
            <p:ph type="title"/>
          </p:nvPr>
        </p:nvSpPr>
        <p:spPr/>
        <p:txBody>
          <a:bodyPr/>
          <a:lstStyle/>
          <a:p>
            <a:r>
              <a:rPr lang="en-US" b="1"/>
              <a:t>Deliverables</a:t>
            </a:r>
          </a:p>
        </p:txBody>
      </p:sp>
      <p:pic>
        <p:nvPicPr>
          <p:cNvPr id="8" name="Picture 7" descr="A child pointing at something&#10;&#10;Description automatically generated">
            <a:extLst>
              <a:ext uri="{FF2B5EF4-FFF2-40B4-BE49-F238E27FC236}">
                <a16:creationId xmlns:a16="http://schemas.microsoft.com/office/drawing/2014/main" id="{BEB5A397-0294-33FB-42F5-9A2EC91942EE}"/>
              </a:ext>
            </a:extLst>
          </p:cNvPr>
          <p:cNvPicPr>
            <a:picLocks noChangeAspect="1"/>
          </p:cNvPicPr>
          <p:nvPr/>
        </p:nvPicPr>
        <p:blipFill rotWithShape="1">
          <a:blip r:embed="rId2">
            <a:extLst>
              <a:ext uri="{28A0092B-C50C-407E-A947-70E740481C1C}">
                <a14:useLocalDpi xmlns:a14="http://schemas.microsoft.com/office/drawing/2010/main" val="0"/>
              </a:ext>
            </a:extLst>
          </a:blip>
          <a:srcRect l="33271" t="-1" r="14802" b="11172"/>
          <a:stretch/>
        </p:blipFill>
        <p:spPr>
          <a:xfrm>
            <a:off x="6765289" y="0"/>
            <a:ext cx="5475768" cy="6091767"/>
          </a:xfrm>
          <a:prstGeom prst="rect">
            <a:avLst/>
          </a:prstGeom>
        </p:spPr>
      </p:pic>
      <p:sp>
        <p:nvSpPr>
          <p:cNvPr id="5" name="TextBox 4">
            <a:extLst>
              <a:ext uri="{FF2B5EF4-FFF2-40B4-BE49-F238E27FC236}">
                <a16:creationId xmlns:a16="http://schemas.microsoft.com/office/drawing/2014/main" id="{EFD056FD-A206-3231-DE67-B9E7312D88BF}"/>
              </a:ext>
            </a:extLst>
          </p:cNvPr>
          <p:cNvSpPr txBox="1"/>
          <p:nvPr/>
        </p:nvSpPr>
        <p:spPr>
          <a:xfrm>
            <a:off x="144517" y="1193692"/>
            <a:ext cx="6620772" cy="4231928"/>
          </a:xfrm>
          <a:prstGeom prst="rect">
            <a:avLst/>
          </a:prstGeom>
          <a:noFill/>
        </p:spPr>
        <p:txBody>
          <a:bodyPr wrap="square" lIns="91440" tIns="45720" rIns="91440" bIns="45720" rtlCol="0" anchor="t">
            <a:spAutoFit/>
          </a:bodyPr>
          <a:lstStyle/>
          <a:p>
            <a:pPr lvl="1"/>
            <a:r>
              <a:rPr lang="en-US" sz="3500">
                <a:latin typeface="Arial Black"/>
              </a:rPr>
              <a:t>INTRODUCING…</a:t>
            </a:r>
          </a:p>
          <a:p>
            <a:pPr lvl="1"/>
            <a:endParaRPr lang="en-US" sz="3500">
              <a:solidFill>
                <a:schemeClr val="accent1"/>
              </a:solidFill>
              <a:latin typeface="Arial Black"/>
            </a:endParaRPr>
          </a:p>
          <a:p>
            <a:pPr lvl="1" algn="ctr"/>
            <a:r>
              <a:rPr lang="en-US" sz="3500" b="1">
                <a:solidFill>
                  <a:schemeClr val="accent1"/>
                </a:solidFill>
                <a:effectLst>
                  <a:outerShdw blurRad="38100" dist="38100" dir="2700000" algn="tl">
                    <a:srgbClr val="000000">
                      <a:alpha val="43137"/>
                    </a:srgbClr>
                  </a:outerShdw>
                </a:effectLst>
                <a:latin typeface="Arial Black"/>
                <a:cs typeface="Calibri Light"/>
              </a:rPr>
              <a:t>Food Allergy Management in Schools (FAMS): </a:t>
            </a:r>
          </a:p>
          <a:p>
            <a:pPr lvl="1" algn="ctr"/>
            <a:r>
              <a:rPr lang="en-US" sz="2400" b="1">
                <a:solidFill>
                  <a:schemeClr val="accent1"/>
                </a:solidFill>
                <a:effectLst>
                  <a:outerShdw blurRad="38100" dist="38100" dir="2700000" algn="tl">
                    <a:srgbClr val="000000">
                      <a:alpha val="43137"/>
                    </a:srgbClr>
                  </a:outerShdw>
                </a:effectLst>
                <a:latin typeface="Arial Black"/>
                <a:cs typeface="Calibri Light"/>
              </a:rPr>
              <a:t>Expert Recommendations for K-12</a:t>
            </a:r>
            <a:endParaRPr lang="en-US">
              <a:solidFill>
                <a:schemeClr val="accent1"/>
              </a:solidFill>
            </a:endParaRPr>
          </a:p>
          <a:p>
            <a:pPr lvl="1" algn="ctr"/>
            <a:endParaRPr lang="en-US" sz="3500" b="1">
              <a:solidFill>
                <a:schemeClr val="accent1"/>
              </a:solidFill>
              <a:effectLst>
                <a:outerShdw blurRad="38100" dist="38100" dir="2700000" algn="tl">
                  <a:srgbClr val="000000">
                    <a:alpha val="43137"/>
                  </a:srgbClr>
                </a:outerShdw>
              </a:effectLst>
              <a:latin typeface="Arial Black"/>
              <a:cs typeface="Calibri Light"/>
            </a:endParaRPr>
          </a:p>
          <a:p>
            <a:pPr lvl="1"/>
            <a:endParaRPr lang="en-US" sz="3500">
              <a:latin typeface="Arial Black"/>
            </a:endParaRPr>
          </a:p>
          <a:p>
            <a:pPr lvl="1"/>
            <a:endParaRPr lang="en-US" sz="3500">
              <a:latin typeface="Arial Black"/>
            </a:endParaRPr>
          </a:p>
        </p:txBody>
      </p:sp>
    </p:spTree>
    <p:extLst>
      <p:ext uri="{BB962C8B-B14F-4D97-AF65-F5344CB8AC3E}">
        <p14:creationId xmlns:p14="http://schemas.microsoft.com/office/powerpoint/2010/main" val="254409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D99E1050-1AB9-86EA-0875-DB08D2797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379" y="1337546"/>
            <a:ext cx="3610324" cy="4672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1169551"/>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Section 1: Personnel Training and Education</a:t>
            </a:r>
          </a:p>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a:ln>
                  <a:noFill/>
                </a:ln>
                <a:solidFill>
                  <a:sysClr val="windowText" lastClr="000000"/>
                </a:solidFill>
                <a:effectLst/>
                <a:uLnTx/>
                <a:uFillTx/>
                <a:latin typeface="Arial Black"/>
              </a:rPr>
              <a:t>Recommendation 1.1</a:t>
            </a:r>
          </a:p>
        </p:txBody>
      </p:sp>
      <p:cxnSp>
        <p:nvCxnSpPr>
          <p:cNvPr id="11" name="Straight Arrow Connector 10">
            <a:extLst>
              <a:ext uri="{FF2B5EF4-FFF2-40B4-BE49-F238E27FC236}">
                <a16:creationId xmlns:a16="http://schemas.microsoft.com/office/drawing/2014/main" id="{5E25B0BD-7F53-72DF-753E-E3CA2552BD7F}"/>
              </a:ext>
            </a:extLst>
          </p:cNvPr>
          <p:cNvCxnSpPr>
            <a:cxnSpLocks/>
          </p:cNvCxnSpPr>
          <p:nvPr/>
        </p:nvCxnSpPr>
        <p:spPr>
          <a:xfrm>
            <a:off x="2814320" y="2042160"/>
            <a:ext cx="1290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A75C36-7021-49ED-D13E-FE0B1789D043}"/>
              </a:ext>
            </a:extLst>
          </p:cNvPr>
          <p:cNvSpPr txBox="1"/>
          <p:nvPr/>
        </p:nvSpPr>
        <p:spPr>
          <a:xfrm>
            <a:off x="844006" y="1654629"/>
            <a:ext cx="1970314" cy="646331"/>
          </a:xfrm>
          <a:prstGeom prst="rect">
            <a:avLst/>
          </a:prstGeom>
          <a:solidFill>
            <a:schemeClr val="accent1"/>
          </a:solidFill>
        </p:spPr>
        <p:txBody>
          <a:bodyPr wrap="square" rtlCol="0">
            <a:spAutoFit/>
          </a:bodyPr>
          <a:lstStyle/>
          <a:p>
            <a:r>
              <a:rPr lang="en-US">
                <a:solidFill>
                  <a:schemeClr val="bg1"/>
                </a:solidFill>
              </a:rPr>
              <a:t>Each section has an overview</a:t>
            </a:r>
          </a:p>
        </p:txBody>
      </p:sp>
      <p:cxnSp>
        <p:nvCxnSpPr>
          <p:cNvPr id="14" name="Straight Arrow Connector 13">
            <a:extLst>
              <a:ext uri="{FF2B5EF4-FFF2-40B4-BE49-F238E27FC236}">
                <a16:creationId xmlns:a16="http://schemas.microsoft.com/office/drawing/2014/main" id="{7733AA72-7102-47B2-5C38-5DC78C1EBA2E}"/>
              </a:ext>
            </a:extLst>
          </p:cNvPr>
          <p:cNvCxnSpPr>
            <a:cxnSpLocks/>
          </p:cNvCxnSpPr>
          <p:nvPr/>
        </p:nvCxnSpPr>
        <p:spPr>
          <a:xfrm>
            <a:off x="2955109" y="3012157"/>
            <a:ext cx="1413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0092C1-9049-AE5E-A7BC-27F836EC757F}"/>
              </a:ext>
            </a:extLst>
          </p:cNvPr>
          <p:cNvSpPr txBox="1"/>
          <p:nvPr/>
        </p:nvSpPr>
        <p:spPr>
          <a:xfrm>
            <a:off x="335666" y="2848146"/>
            <a:ext cx="2780733" cy="923330"/>
          </a:xfrm>
          <a:prstGeom prst="rect">
            <a:avLst/>
          </a:prstGeom>
          <a:solidFill>
            <a:schemeClr val="accent1"/>
          </a:solidFill>
        </p:spPr>
        <p:txBody>
          <a:bodyPr wrap="square" rtlCol="0">
            <a:spAutoFit/>
          </a:bodyPr>
          <a:lstStyle/>
          <a:p>
            <a:r>
              <a:rPr lang="en-US">
                <a:solidFill>
                  <a:schemeClr val="bg1"/>
                </a:solidFill>
              </a:rPr>
              <a:t>Each Recommendation # corresponds with the summary</a:t>
            </a:r>
          </a:p>
        </p:txBody>
      </p:sp>
      <p:cxnSp>
        <p:nvCxnSpPr>
          <p:cNvPr id="16" name="Straight Arrow Connector 15">
            <a:extLst>
              <a:ext uri="{FF2B5EF4-FFF2-40B4-BE49-F238E27FC236}">
                <a16:creationId xmlns:a16="http://schemas.microsoft.com/office/drawing/2014/main" id="{54C145AB-34D0-FB82-97FF-56D0E7810FBE}"/>
              </a:ext>
            </a:extLst>
          </p:cNvPr>
          <p:cNvCxnSpPr>
            <a:cxnSpLocks/>
          </p:cNvCxnSpPr>
          <p:nvPr/>
        </p:nvCxnSpPr>
        <p:spPr>
          <a:xfrm>
            <a:off x="3297283" y="5468296"/>
            <a:ext cx="1290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DC652C-9978-E04B-EF76-61550C506092}"/>
              </a:ext>
            </a:extLst>
          </p:cNvPr>
          <p:cNvSpPr txBox="1"/>
          <p:nvPr/>
        </p:nvSpPr>
        <p:spPr>
          <a:xfrm>
            <a:off x="844006" y="5086223"/>
            <a:ext cx="2574472" cy="646331"/>
          </a:xfrm>
          <a:prstGeom prst="rect">
            <a:avLst/>
          </a:prstGeom>
          <a:solidFill>
            <a:schemeClr val="accent1"/>
          </a:solidFill>
        </p:spPr>
        <p:txBody>
          <a:bodyPr wrap="square" rtlCol="0">
            <a:spAutoFit/>
          </a:bodyPr>
          <a:lstStyle/>
          <a:p>
            <a:r>
              <a:rPr lang="en-US">
                <a:solidFill>
                  <a:schemeClr val="bg1"/>
                </a:solidFill>
              </a:rPr>
              <a:t>Active links to available resources are included </a:t>
            </a:r>
          </a:p>
        </p:txBody>
      </p:sp>
      <p:cxnSp>
        <p:nvCxnSpPr>
          <p:cNvPr id="19" name="Straight Arrow Connector 18">
            <a:extLst>
              <a:ext uri="{FF2B5EF4-FFF2-40B4-BE49-F238E27FC236}">
                <a16:creationId xmlns:a16="http://schemas.microsoft.com/office/drawing/2014/main" id="{197DAF48-B5E6-4113-C9C8-9BF3A39A10DA}"/>
              </a:ext>
            </a:extLst>
          </p:cNvPr>
          <p:cNvCxnSpPr>
            <a:cxnSpLocks/>
          </p:cNvCxnSpPr>
          <p:nvPr/>
        </p:nvCxnSpPr>
        <p:spPr>
          <a:xfrm flipH="1">
            <a:off x="7953829" y="3673638"/>
            <a:ext cx="1413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D07758-150D-05C5-0C4A-0869251533E3}"/>
              </a:ext>
            </a:extLst>
          </p:cNvPr>
          <p:cNvSpPr txBox="1"/>
          <p:nvPr/>
        </p:nvSpPr>
        <p:spPr>
          <a:xfrm>
            <a:off x="8879659" y="2967335"/>
            <a:ext cx="2574472" cy="923330"/>
          </a:xfrm>
          <a:prstGeom prst="rect">
            <a:avLst/>
          </a:prstGeom>
          <a:solidFill>
            <a:schemeClr val="accent1"/>
          </a:solidFill>
        </p:spPr>
        <p:txBody>
          <a:bodyPr wrap="square" rtlCol="0">
            <a:spAutoFit/>
          </a:bodyPr>
          <a:lstStyle/>
          <a:p>
            <a:r>
              <a:rPr lang="en-US">
                <a:solidFill>
                  <a:schemeClr val="bg1"/>
                </a:solidFill>
              </a:rPr>
              <a:t>Each Recommendation has considerable detail and references </a:t>
            </a:r>
          </a:p>
        </p:txBody>
      </p:sp>
      <p:cxnSp>
        <p:nvCxnSpPr>
          <p:cNvPr id="21" name="Straight Arrow Connector 20">
            <a:extLst>
              <a:ext uri="{FF2B5EF4-FFF2-40B4-BE49-F238E27FC236}">
                <a16:creationId xmlns:a16="http://schemas.microsoft.com/office/drawing/2014/main" id="{82A37208-0DE7-F2B8-FD4E-7837960BC64C}"/>
              </a:ext>
            </a:extLst>
          </p:cNvPr>
          <p:cNvCxnSpPr>
            <a:cxnSpLocks/>
          </p:cNvCxnSpPr>
          <p:nvPr/>
        </p:nvCxnSpPr>
        <p:spPr>
          <a:xfrm flipH="1">
            <a:off x="6968309" y="4811558"/>
            <a:ext cx="21655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0BC071D-C242-3C05-46F9-ECA2B2907CB0}"/>
              </a:ext>
            </a:extLst>
          </p:cNvPr>
          <p:cNvSpPr txBox="1"/>
          <p:nvPr/>
        </p:nvSpPr>
        <p:spPr>
          <a:xfrm>
            <a:off x="8901431" y="4379942"/>
            <a:ext cx="2574472" cy="646331"/>
          </a:xfrm>
          <a:prstGeom prst="rect">
            <a:avLst/>
          </a:prstGeom>
          <a:solidFill>
            <a:schemeClr val="accent1"/>
          </a:solidFill>
        </p:spPr>
        <p:txBody>
          <a:bodyPr wrap="square" rtlCol="0">
            <a:spAutoFit/>
          </a:bodyPr>
          <a:lstStyle/>
          <a:p>
            <a:r>
              <a:rPr lang="en-US">
                <a:solidFill>
                  <a:schemeClr val="bg1"/>
                </a:solidFill>
              </a:rPr>
              <a:t>Glossary terms are called out in teal font</a:t>
            </a:r>
          </a:p>
        </p:txBody>
      </p:sp>
    </p:spTree>
    <p:extLst>
      <p:ext uri="{BB962C8B-B14F-4D97-AF65-F5344CB8AC3E}">
        <p14:creationId xmlns:p14="http://schemas.microsoft.com/office/powerpoint/2010/main" val="41645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Glossary – Page 5</a:t>
            </a:r>
            <a:endParaRPr kumimoji="0" lang="en-US" sz="3500" b="0" i="0" u="none" strike="noStrike" kern="0" cap="none" spc="0" normalizeH="0" baseline="0" noProof="0">
              <a:ln>
                <a:noFill/>
              </a:ln>
              <a:solidFill>
                <a:sysClr val="windowText" lastClr="000000"/>
              </a:solidFill>
              <a:effectLst/>
              <a:uLnTx/>
              <a:uFillTx/>
              <a:latin typeface="Arial Black"/>
            </a:endParaRPr>
          </a:p>
        </p:txBody>
      </p:sp>
      <p:sp>
        <p:nvSpPr>
          <p:cNvPr id="2" name="TextBox 1">
            <a:extLst>
              <a:ext uri="{FF2B5EF4-FFF2-40B4-BE49-F238E27FC236}">
                <a16:creationId xmlns:a16="http://schemas.microsoft.com/office/drawing/2014/main" id="{4BFA89F3-3ED9-D9E3-DB2D-9E2E293660E0}"/>
              </a:ext>
            </a:extLst>
          </p:cNvPr>
          <p:cNvSpPr txBox="1"/>
          <p:nvPr/>
        </p:nvSpPr>
        <p:spPr>
          <a:xfrm rot="19622521">
            <a:off x="5080992" y="2533156"/>
            <a:ext cx="2574472" cy="1446550"/>
          </a:xfrm>
          <a:prstGeom prst="rect">
            <a:avLst/>
          </a:prstGeom>
          <a:noFill/>
        </p:spPr>
        <p:txBody>
          <a:bodyPr wrap="square" rtlCol="0">
            <a:spAutoFit/>
          </a:bodyPr>
          <a:lstStyle/>
          <a:p>
            <a:pPr algn="ctr"/>
            <a:r>
              <a:rPr lang="en-US" sz="8800">
                <a:solidFill>
                  <a:schemeClr val="bg1">
                    <a:lumMod val="65000"/>
                  </a:schemeClr>
                </a:solidFill>
              </a:rPr>
              <a:t>FPO</a:t>
            </a:r>
          </a:p>
        </p:txBody>
      </p:sp>
      <p:pic>
        <p:nvPicPr>
          <p:cNvPr id="8" name="Picture 7" descr="A close-up of a medical document&#10;&#10;Description automatically generated">
            <a:extLst>
              <a:ext uri="{FF2B5EF4-FFF2-40B4-BE49-F238E27FC236}">
                <a16:creationId xmlns:a16="http://schemas.microsoft.com/office/drawing/2014/main" id="{3805B66E-C9FA-0AA7-A8F2-5821E5846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1" y="697566"/>
            <a:ext cx="4130211" cy="5344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778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Tables and Resources</a:t>
            </a:r>
            <a:endParaRPr kumimoji="0" lang="en-US" sz="3500" b="0" i="0" u="none" strike="noStrike" kern="0" cap="none" spc="0" normalizeH="0" baseline="0" noProof="0">
              <a:ln>
                <a:noFill/>
              </a:ln>
              <a:solidFill>
                <a:sysClr val="windowText" lastClr="000000"/>
              </a:solidFill>
              <a:effectLst/>
              <a:uLnTx/>
              <a:uFillTx/>
              <a:latin typeface="Arial Black"/>
            </a:endParaRPr>
          </a:p>
        </p:txBody>
      </p:sp>
      <p:cxnSp>
        <p:nvCxnSpPr>
          <p:cNvPr id="7" name="Straight Arrow Connector 6">
            <a:extLst>
              <a:ext uri="{FF2B5EF4-FFF2-40B4-BE49-F238E27FC236}">
                <a16:creationId xmlns:a16="http://schemas.microsoft.com/office/drawing/2014/main" id="{105ED5E6-E35A-04C7-0E67-6ABCCC03D365}"/>
              </a:ext>
            </a:extLst>
          </p:cNvPr>
          <p:cNvCxnSpPr>
            <a:cxnSpLocks/>
          </p:cNvCxnSpPr>
          <p:nvPr/>
        </p:nvCxnSpPr>
        <p:spPr>
          <a:xfrm>
            <a:off x="3272246" y="3141002"/>
            <a:ext cx="14347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67B0FC4-6549-4C13-D58B-947F49F12B6F}"/>
              </a:ext>
            </a:extLst>
          </p:cNvPr>
          <p:cNvSpPr txBox="1"/>
          <p:nvPr/>
        </p:nvSpPr>
        <p:spPr>
          <a:xfrm>
            <a:off x="963748" y="2634343"/>
            <a:ext cx="2643051" cy="923330"/>
          </a:xfrm>
          <a:prstGeom prst="rect">
            <a:avLst/>
          </a:prstGeom>
          <a:solidFill>
            <a:schemeClr val="accent1"/>
          </a:solidFill>
        </p:spPr>
        <p:txBody>
          <a:bodyPr wrap="square" rtlCol="0">
            <a:spAutoFit/>
          </a:bodyPr>
          <a:lstStyle/>
          <a:p>
            <a:r>
              <a:rPr lang="en-US">
                <a:solidFill>
                  <a:schemeClr val="bg1"/>
                </a:solidFill>
              </a:rPr>
              <a:t>There are useful Tables throughout to break down information</a:t>
            </a:r>
          </a:p>
        </p:txBody>
      </p:sp>
      <p:sp>
        <p:nvSpPr>
          <p:cNvPr id="2" name="TextBox 1">
            <a:extLst>
              <a:ext uri="{FF2B5EF4-FFF2-40B4-BE49-F238E27FC236}">
                <a16:creationId xmlns:a16="http://schemas.microsoft.com/office/drawing/2014/main" id="{96D8B579-BD5B-AC9D-E3C7-574C7B9FFF7F}"/>
              </a:ext>
            </a:extLst>
          </p:cNvPr>
          <p:cNvSpPr txBox="1"/>
          <p:nvPr/>
        </p:nvSpPr>
        <p:spPr>
          <a:xfrm rot="19622521">
            <a:off x="7200788" y="2656033"/>
            <a:ext cx="2574472" cy="1446550"/>
          </a:xfrm>
          <a:prstGeom prst="rect">
            <a:avLst/>
          </a:prstGeom>
          <a:noFill/>
        </p:spPr>
        <p:txBody>
          <a:bodyPr wrap="square" rtlCol="0">
            <a:spAutoFit/>
          </a:bodyPr>
          <a:lstStyle/>
          <a:p>
            <a:pPr algn="ctr"/>
            <a:r>
              <a:rPr lang="en-US" sz="8800">
                <a:solidFill>
                  <a:schemeClr val="bg1">
                    <a:lumMod val="65000"/>
                  </a:schemeClr>
                </a:solidFill>
              </a:rPr>
              <a:t>FPO</a:t>
            </a:r>
          </a:p>
        </p:txBody>
      </p:sp>
      <p:pic>
        <p:nvPicPr>
          <p:cNvPr id="6" name="Picture 5" descr="A close-up of a white sheet&#10;&#10;Description automatically generated">
            <a:extLst>
              <a:ext uri="{FF2B5EF4-FFF2-40B4-BE49-F238E27FC236}">
                <a16:creationId xmlns:a16="http://schemas.microsoft.com/office/drawing/2014/main" id="{7A0F7E2F-E8C8-5CC7-B286-86801FF78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060" y="697566"/>
            <a:ext cx="6787916" cy="533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82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Tables and Resources</a:t>
            </a:r>
            <a:endParaRPr kumimoji="0" lang="en-US" sz="3500" b="0" i="0" u="none" strike="noStrike" kern="0" cap="none" spc="0" normalizeH="0" baseline="0" noProof="0">
              <a:ln>
                <a:noFill/>
              </a:ln>
              <a:solidFill>
                <a:sysClr val="windowText" lastClr="000000"/>
              </a:solidFill>
              <a:effectLst/>
              <a:uLnTx/>
              <a:uFillTx/>
              <a:latin typeface="Arial Black"/>
            </a:endParaRPr>
          </a:p>
        </p:txBody>
      </p:sp>
      <p:cxnSp>
        <p:nvCxnSpPr>
          <p:cNvPr id="7" name="Straight Arrow Connector 6">
            <a:extLst>
              <a:ext uri="{FF2B5EF4-FFF2-40B4-BE49-F238E27FC236}">
                <a16:creationId xmlns:a16="http://schemas.microsoft.com/office/drawing/2014/main" id="{105ED5E6-E35A-04C7-0E67-6ABCCC03D365}"/>
              </a:ext>
            </a:extLst>
          </p:cNvPr>
          <p:cNvCxnSpPr>
            <a:cxnSpLocks/>
          </p:cNvCxnSpPr>
          <p:nvPr/>
        </p:nvCxnSpPr>
        <p:spPr>
          <a:xfrm>
            <a:off x="3485606" y="3103154"/>
            <a:ext cx="186871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67B0FC4-6549-4C13-D58B-947F49F12B6F}"/>
              </a:ext>
            </a:extLst>
          </p:cNvPr>
          <p:cNvSpPr txBox="1"/>
          <p:nvPr/>
        </p:nvSpPr>
        <p:spPr>
          <a:xfrm>
            <a:off x="899663" y="2173061"/>
            <a:ext cx="3323994" cy="2308324"/>
          </a:xfrm>
          <a:prstGeom prst="rect">
            <a:avLst/>
          </a:prstGeom>
          <a:solidFill>
            <a:schemeClr val="accent1"/>
          </a:solidFill>
        </p:spPr>
        <p:txBody>
          <a:bodyPr wrap="square" rtlCol="0">
            <a:spAutoFit/>
          </a:bodyPr>
          <a:lstStyle/>
          <a:p>
            <a:r>
              <a:rPr lang="en-US">
                <a:solidFill>
                  <a:schemeClr val="bg1"/>
                </a:solidFill>
              </a:rPr>
              <a:t>The Appendix has a list of:</a:t>
            </a:r>
          </a:p>
          <a:p>
            <a:pPr marL="342900" indent="-342900">
              <a:buFont typeface="Arial" panose="020B0604020202020204" pitchFamily="34" charset="0"/>
              <a:buChar char="•"/>
            </a:pPr>
            <a:r>
              <a:rPr lang="en-US">
                <a:solidFill>
                  <a:schemeClr val="bg1"/>
                </a:solidFill>
              </a:rPr>
              <a:t>Valuable training resources</a:t>
            </a:r>
          </a:p>
          <a:p>
            <a:pPr marL="342900" indent="-342900">
              <a:buFont typeface="Arial" panose="020B0604020202020204" pitchFamily="34" charset="0"/>
              <a:buChar char="•"/>
            </a:pPr>
            <a:r>
              <a:rPr lang="en-US">
                <a:solidFill>
                  <a:schemeClr val="bg1"/>
                </a:solidFill>
              </a:rPr>
              <a:t>Links to access them</a:t>
            </a:r>
          </a:p>
          <a:p>
            <a:pPr marL="342900" indent="-342900">
              <a:buFont typeface="Arial" panose="020B0604020202020204" pitchFamily="34" charset="0"/>
              <a:buChar char="•"/>
            </a:pPr>
            <a:r>
              <a:rPr lang="en-US">
                <a:solidFill>
                  <a:schemeClr val="bg1"/>
                </a:solidFill>
              </a:rPr>
              <a:t>Who the training is appropriate for</a:t>
            </a:r>
          </a:p>
          <a:p>
            <a:pPr marL="342900" indent="-342900">
              <a:buFont typeface="Arial" panose="020B0604020202020204" pitchFamily="34" charset="0"/>
              <a:buChar char="•"/>
            </a:pPr>
            <a:r>
              <a:rPr lang="en-US">
                <a:solidFill>
                  <a:schemeClr val="bg1"/>
                </a:solidFill>
              </a:rPr>
              <a:t>The modality of the training</a:t>
            </a:r>
          </a:p>
          <a:p>
            <a:pPr marL="342900" indent="-342900">
              <a:buFont typeface="Arial" panose="020B0604020202020204" pitchFamily="34" charset="0"/>
              <a:buChar char="•"/>
            </a:pPr>
            <a:r>
              <a:rPr lang="en-US">
                <a:solidFill>
                  <a:schemeClr val="bg1"/>
                </a:solidFill>
              </a:rPr>
              <a:t>Free or if there is a fee to access the training </a:t>
            </a:r>
          </a:p>
        </p:txBody>
      </p:sp>
      <p:pic>
        <p:nvPicPr>
          <p:cNvPr id="5" name="Picture 4">
            <a:extLst>
              <a:ext uri="{FF2B5EF4-FFF2-40B4-BE49-F238E27FC236}">
                <a16:creationId xmlns:a16="http://schemas.microsoft.com/office/drawing/2014/main" id="{2B1FF2AF-A5A1-B54C-4D24-8FFC4F972682}"/>
              </a:ext>
            </a:extLst>
          </p:cNvPr>
          <p:cNvPicPr>
            <a:picLocks noChangeAspect="1"/>
          </p:cNvPicPr>
          <p:nvPr/>
        </p:nvPicPr>
        <p:blipFill rotWithShape="1">
          <a:blip r:embed="rId3"/>
          <a:srcRect l="16750" t="17853" r="58833" b="3926"/>
          <a:stretch/>
        </p:blipFill>
        <p:spPr>
          <a:xfrm>
            <a:off x="5682348" y="697565"/>
            <a:ext cx="5709537" cy="514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96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6307A-D40D-611C-8AAD-927853C403E7}"/>
              </a:ext>
            </a:extLst>
          </p:cNvPr>
          <p:cNvPicPr>
            <a:picLocks noChangeAspect="1"/>
          </p:cNvPicPr>
          <p:nvPr/>
        </p:nvPicPr>
        <p:blipFill rotWithShape="1">
          <a:blip r:embed="rId3"/>
          <a:srcRect l="19388" t="7872" r="61622" b="4186"/>
          <a:stretch/>
        </p:blipFill>
        <p:spPr>
          <a:xfrm>
            <a:off x="1650458" y="873544"/>
            <a:ext cx="3754662" cy="4890525"/>
          </a:xfrm>
          <a:prstGeom prst="rect">
            <a:avLst/>
          </a:prstGeom>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How can I access the FAMS document?</a:t>
            </a:r>
            <a:endParaRPr kumimoji="0" lang="en-US" sz="3500" b="0" i="0" u="none" strike="noStrike" kern="0" cap="none" spc="0" normalizeH="0" baseline="0" noProof="0">
              <a:ln>
                <a:noFill/>
              </a:ln>
              <a:solidFill>
                <a:sysClr val="windowText" lastClr="000000"/>
              </a:solidFill>
              <a:effectLst/>
              <a:uLnTx/>
              <a:uFillTx/>
              <a:latin typeface="Arial Black"/>
            </a:endParaRPr>
          </a:p>
        </p:txBody>
      </p:sp>
      <p:pic>
        <p:nvPicPr>
          <p:cNvPr id="10" name="Picture 9">
            <a:extLst>
              <a:ext uri="{FF2B5EF4-FFF2-40B4-BE49-F238E27FC236}">
                <a16:creationId xmlns:a16="http://schemas.microsoft.com/office/drawing/2014/main" id="{4DA500CD-A082-24EB-F730-311C2903A37B}"/>
              </a:ext>
            </a:extLst>
          </p:cNvPr>
          <p:cNvPicPr>
            <a:picLocks noChangeAspect="1"/>
          </p:cNvPicPr>
          <p:nvPr/>
        </p:nvPicPr>
        <p:blipFill>
          <a:blip r:embed="rId4"/>
          <a:stretch>
            <a:fillRect/>
          </a:stretch>
        </p:blipFill>
        <p:spPr>
          <a:xfrm>
            <a:off x="6709412" y="1119883"/>
            <a:ext cx="3153239" cy="3149029"/>
          </a:xfrm>
          <a:prstGeom prst="rect">
            <a:avLst/>
          </a:prstGeom>
          <a:ln>
            <a:solidFill>
              <a:schemeClr val="tx1"/>
            </a:solidFill>
          </a:ln>
        </p:spPr>
      </p:pic>
      <p:sp>
        <p:nvSpPr>
          <p:cNvPr id="12" name="TextBox 11">
            <a:extLst>
              <a:ext uri="{FF2B5EF4-FFF2-40B4-BE49-F238E27FC236}">
                <a16:creationId xmlns:a16="http://schemas.microsoft.com/office/drawing/2014/main" id="{43DB8B8B-589E-5779-6E3D-6FA0CA7A4D7F}"/>
              </a:ext>
            </a:extLst>
          </p:cNvPr>
          <p:cNvSpPr txBox="1"/>
          <p:nvPr/>
        </p:nvSpPr>
        <p:spPr>
          <a:xfrm>
            <a:off x="5933326" y="4948083"/>
            <a:ext cx="6113122" cy="369332"/>
          </a:xfrm>
          <a:prstGeom prst="rect">
            <a:avLst/>
          </a:prstGeom>
          <a:noFill/>
        </p:spPr>
        <p:txBody>
          <a:bodyPr wrap="square">
            <a:spAutoFit/>
          </a:bodyPr>
          <a:lstStyle/>
          <a:p>
            <a:r>
              <a:rPr lang="en-US">
                <a:solidFill>
                  <a:srgbClr val="00B050"/>
                </a:solidFill>
                <a:hlinkClick r:id="rId5" tooltip="https://www.foodallergy.org/famsexpertrecommendations">
                  <a:extLst>
                    <a:ext uri="{A12FA001-AC4F-418D-AE19-62706E023703}">
                      <ahyp:hlinkClr xmlns:ahyp="http://schemas.microsoft.com/office/drawing/2018/hyperlinkcolor" val="tx"/>
                    </a:ext>
                  </a:extLst>
                </a:hlinkClick>
              </a:rPr>
              <a:t>www.FoodAllergy.org/FAMSExpertRecommendations</a:t>
            </a:r>
            <a:endParaRPr lang="en-US">
              <a:solidFill>
                <a:srgbClr val="00B050"/>
              </a:solidFill>
            </a:endParaRPr>
          </a:p>
        </p:txBody>
      </p:sp>
    </p:spTree>
    <p:extLst>
      <p:ext uri="{BB962C8B-B14F-4D97-AF65-F5344CB8AC3E}">
        <p14:creationId xmlns:p14="http://schemas.microsoft.com/office/powerpoint/2010/main" val="2334492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5878B9-F9AD-838E-042F-13E0FE54BB42}"/>
              </a:ext>
            </a:extLst>
          </p:cNvPr>
          <p:cNvPicPr>
            <a:picLocks noChangeAspect="1"/>
          </p:cNvPicPr>
          <p:nvPr/>
        </p:nvPicPr>
        <p:blipFill rotWithShape="1">
          <a:blip r:embed="rId2">
            <a:extLst>
              <a:ext uri="{28A0092B-C50C-407E-A947-70E740481C1C}">
                <a14:useLocalDpi xmlns:a14="http://schemas.microsoft.com/office/drawing/2010/main" val="0"/>
              </a:ext>
            </a:extLst>
          </a:blip>
          <a:srcRect t="7881" b="17224"/>
          <a:stretch/>
        </p:blipFill>
        <p:spPr>
          <a:xfrm>
            <a:off x="0" y="-1"/>
            <a:ext cx="12192000" cy="6097433"/>
          </a:xfrm>
          <a:prstGeom prst="rect">
            <a:avLst/>
          </a:prstGeom>
        </p:spPr>
      </p:pic>
      <p:sp>
        <p:nvSpPr>
          <p:cNvPr id="3" name="Subtitle 2">
            <a:extLst>
              <a:ext uri="{FF2B5EF4-FFF2-40B4-BE49-F238E27FC236}">
                <a16:creationId xmlns:a16="http://schemas.microsoft.com/office/drawing/2014/main" id="{CFF0878B-9B56-F9D6-8486-89115BA9B772}"/>
              </a:ext>
            </a:extLst>
          </p:cNvPr>
          <p:cNvSpPr>
            <a:spLocks noGrp="1"/>
          </p:cNvSpPr>
          <p:nvPr>
            <p:ph type="subTitle" idx="1"/>
          </p:nvPr>
        </p:nvSpPr>
        <p:spPr/>
        <p:txBody>
          <a:bodyPr/>
          <a:lstStyle/>
          <a:p>
            <a:r>
              <a:rPr lang="en-US"/>
              <a:t> </a:t>
            </a:r>
          </a:p>
        </p:txBody>
      </p:sp>
      <p:sp>
        <p:nvSpPr>
          <p:cNvPr id="11" name="TextBox 10">
            <a:extLst>
              <a:ext uri="{FF2B5EF4-FFF2-40B4-BE49-F238E27FC236}">
                <a16:creationId xmlns:a16="http://schemas.microsoft.com/office/drawing/2014/main" id="{947C2A44-E5C1-9336-1987-5DC3A5DCCA7B}"/>
              </a:ext>
            </a:extLst>
          </p:cNvPr>
          <p:cNvSpPr txBox="1"/>
          <p:nvPr/>
        </p:nvSpPr>
        <p:spPr>
          <a:xfrm>
            <a:off x="5289949" y="1825908"/>
            <a:ext cx="6902051" cy="2246769"/>
          </a:xfrm>
          <a:prstGeom prst="rect">
            <a:avLst/>
          </a:prstGeom>
          <a:noFill/>
        </p:spPr>
        <p:txBody>
          <a:bodyPr wrap="square" lIns="91440" tIns="45720" rIns="91440" bIns="45720" anchor="t">
            <a:spAutoFit/>
          </a:bodyPr>
          <a:lstStyle/>
          <a:p>
            <a:pPr algn="ctr"/>
            <a:r>
              <a:rPr lang="en-US" sz="3500" b="1">
                <a:solidFill>
                  <a:schemeClr val="bg1"/>
                </a:solidFill>
                <a:effectLst>
                  <a:outerShdw blurRad="38100" dist="38100" dir="2700000" algn="tl">
                    <a:srgbClr val="000000">
                      <a:alpha val="43137"/>
                    </a:srgbClr>
                  </a:outerShdw>
                </a:effectLst>
                <a:latin typeface="Arial Black"/>
                <a:cs typeface="Calibri Light"/>
              </a:rPr>
              <a:t>What can you do with the</a:t>
            </a:r>
          </a:p>
          <a:p>
            <a:pPr algn="ctr"/>
            <a:r>
              <a:rPr lang="en-US" sz="3500" b="1">
                <a:solidFill>
                  <a:schemeClr val="bg1"/>
                </a:solidFill>
                <a:effectLst>
                  <a:outerShdw blurRad="38100" dist="38100" dir="2700000" algn="tl">
                    <a:srgbClr val="000000">
                      <a:alpha val="43137"/>
                    </a:srgbClr>
                  </a:outerShdw>
                </a:effectLst>
                <a:latin typeface="Arial Black"/>
                <a:cs typeface="Calibri Light"/>
              </a:rPr>
              <a:t>Food Allergy Management in Schools:</a:t>
            </a:r>
            <a:br>
              <a:rPr lang="en-US" sz="3500" b="1">
                <a:solidFill>
                  <a:schemeClr val="bg1"/>
                </a:solidFill>
                <a:effectLst>
                  <a:outerShdw blurRad="38100" dist="38100" dir="2700000" algn="tl">
                    <a:srgbClr val="000000">
                      <a:alpha val="43137"/>
                    </a:srgbClr>
                  </a:outerShdw>
                </a:effectLst>
                <a:latin typeface="Arial Black"/>
                <a:cs typeface="Calibri Light"/>
              </a:rPr>
            </a:br>
            <a:r>
              <a:rPr lang="en-US" sz="3500" b="1">
                <a:solidFill>
                  <a:schemeClr val="bg1"/>
                </a:solidFill>
                <a:effectLst>
                  <a:outerShdw blurRad="38100" dist="38100" dir="2700000" algn="tl">
                    <a:srgbClr val="000000">
                      <a:alpha val="43137"/>
                    </a:srgbClr>
                  </a:outerShdw>
                </a:effectLst>
                <a:latin typeface="Arial Black"/>
                <a:cs typeface="Calibri Light"/>
              </a:rPr>
              <a:t>Expert Recommendations?</a:t>
            </a:r>
          </a:p>
        </p:txBody>
      </p:sp>
    </p:spTree>
    <p:extLst>
      <p:ext uri="{BB962C8B-B14F-4D97-AF65-F5344CB8AC3E}">
        <p14:creationId xmlns:p14="http://schemas.microsoft.com/office/powerpoint/2010/main" val="299073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6307A-D40D-611C-8AAD-927853C403E7}"/>
              </a:ext>
            </a:extLst>
          </p:cNvPr>
          <p:cNvPicPr>
            <a:picLocks noChangeAspect="1"/>
          </p:cNvPicPr>
          <p:nvPr/>
        </p:nvPicPr>
        <p:blipFill rotWithShape="1">
          <a:blip r:embed="rId3"/>
          <a:srcRect l="19388" t="7872" r="61622" b="4186"/>
          <a:stretch/>
        </p:blipFill>
        <p:spPr>
          <a:xfrm>
            <a:off x="2083237" y="937089"/>
            <a:ext cx="1435534" cy="1973162"/>
          </a:xfrm>
          <a:prstGeom prst="rect">
            <a:avLst/>
          </a:prstGeom>
          <a:ln>
            <a:solidFill>
              <a:schemeClr val="tx1"/>
            </a:solidFill>
          </a:ln>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lvl="1" algn="ctr">
              <a:defRPr/>
            </a:pPr>
            <a:r>
              <a:rPr lang="en-US" sz="3500">
                <a:latin typeface="Arial Black"/>
              </a:rPr>
              <a:t>FARE FAMS Resources Overview</a:t>
            </a:r>
            <a:endParaRPr lang="en-US"/>
          </a:p>
        </p:txBody>
      </p:sp>
      <p:sp>
        <p:nvSpPr>
          <p:cNvPr id="2" name="TextBox 1">
            <a:extLst>
              <a:ext uri="{FF2B5EF4-FFF2-40B4-BE49-F238E27FC236}">
                <a16:creationId xmlns:a16="http://schemas.microsoft.com/office/drawing/2014/main" id="{9C1B7C03-3935-01D2-311A-2FF722FAD1AE}"/>
              </a:ext>
            </a:extLst>
          </p:cNvPr>
          <p:cNvSpPr txBox="1"/>
          <p:nvPr/>
        </p:nvSpPr>
        <p:spPr>
          <a:xfrm>
            <a:off x="174281" y="1278546"/>
            <a:ext cx="20069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Food Allergy Management in Schools (FAMS): Expert Recommendations </a:t>
            </a:r>
            <a:r>
              <a:rPr lang="en-US" sz="1200"/>
              <a:t>document</a:t>
            </a:r>
            <a:endParaRPr lang="en-US" sz="1200">
              <a:solidFill>
                <a:srgbClr val="000000"/>
              </a:solidFill>
            </a:endParaRPr>
          </a:p>
        </p:txBody>
      </p:sp>
      <p:pic>
        <p:nvPicPr>
          <p:cNvPr id="5" name="Picture 4" descr="A child and child smiling at a computer&#10;&#10;Description automatically generated">
            <a:extLst>
              <a:ext uri="{FF2B5EF4-FFF2-40B4-BE49-F238E27FC236}">
                <a16:creationId xmlns:a16="http://schemas.microsoft.com/office/drawing/2014/main" id="{494B89BE-5FE9-8A0D-FAEC-D67E4A66B643}"/>
              </a:ext>
            </a:extLst>
          </p:cNvPr>
          <p:cNvPicPr>
            <a:picLocks noChangeAspect="1"/>
          </p:cNvPicPr>
          <p:nvPr/>
        </p:nvPicPr>
        <p:blipFill>
          <a:blip r:embed="rId4"/>
          <a:stretch>
            <a:fillRect/>
          </a:stretch>
        </p:blipFill>
        <p:spPr>
          <a:xfrm>
            <a:off x="2106852" y="3230848"/>
            <a:ext cx="1411919" cy="1973162"/>
          </a:xfrm>
          <a:prstGeom prst="rect">
            <a:avLst/>
          </a:prstGeom>
          <a:ln>
            <a:solidFill>
              <a:schemeClr val="tx1"/>
            </a:solidFill>
          </a:ln>
        </p:spPr>
      </p:pic>
      <p:sp>
        <p:nvSpPr>
          <p:cNvPr id="6" name="TextBox 5">
            <a:extLst>
              <a:ext uri="{FF2B5EF4-FFF2-40B4-BE49-F238E27FC236}">
                <a16:creationId xmlns:a16="http://schemas.microsoft.com/office/drawing/2014/main" id="{33EA1052-02EB-63EF-4AD4-DECECB0BD200}"/>
              </a:ext>
            </a:extLst>
          </p:cNvPr>
          <p:cNvSpPr txBox="1"/>
          <p:nvPr/>
        </p:nvSpPr>
        <p:spPr>
          <a:xfrm>
            <a:off x="99908" y="3361901"/>
            <a:ext cx="2006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FREE Training </a:t>
            </a:r>
            <a:r>
              <a:rPr lang="en-US" sz="1200"/>
              <a:t>on the FARE at FoodAllergyAcademy.org -  Admin. &amp; School Staff/Parent versions available.</a:t>
            </a:r>
          </a:p>
        </p:txBody>
      </p:sp>
      <p:sp>
        <p:nvSpPr>
          <p:cNvPr id="7" name="TextBox 6">
            <a:extLst>
              <a:ext uri="{FF2B5EF4-FFF2-40B4-BE49-F238E27FC236}">
                <a16:creationId xmlns:a16="http://schemas.microsoft.com/office/drawing/2014/main" id="{02E08389-6092-CA39-6654-93DB2E03154D}"/>
              </a:ext>
            </a:extLst>
          </p:cNvPr>
          <p:cNvSpPr txBox="1"/>
          <p:nvPr/>
        </p:nvSpPr>
        <p:spPr>
          <a:xfrm>
            <a:off x="1251041" y="5335063"/>
            <a:ext cx="28285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1">
                    <a:lumMod val="76000"/>
                  </a:schemeClr>
                </a:solidFill>
                <a:hlinkClick r:id="rId5">
                  <a:extLst>
                    <a:ext uri="{A12FA001-AC4F-418D-AE19-62706E023703}">
                      <ahyp:hlinkClr xmlns:ahyp="http://schemas.microsoft.com/office/drawing/2018/hyperlinkcolor" val="tx"/>
                    </a:ext>
                  </a:extLst>
                </a:hlinkClick>
              </a:rPr>
              <a:t>www.FoodAllergyAcademy.org</a:t>
            </a:r>
            <a:r>
              <a:rPr lang="en-US" sz="1200" b="1">
                <a:solidFill>
                  <a:schemeClr val="accent1">
                    <a:lumMod val="76000"/>
                  </a:schemeClr>
                </a:solidFill>
              </a:rPr>
              <a:t> </a:t>
            </a:r>
          </a:p>
        </p:txBody>
      </p:sp>
      <p:pic>
        <p:nvPicPr>
          <p:cNvPr id="8" name="Picture 7" descr="A screenshot of a medical information&#10;&#10;Description automatically generated">
            <a:extLst>
              <a:ext uri="{FF2B5EF4-FFF2-40B4-BE49-F238E27FC236}">
                <a16:creationId xmlns:a16="http://schemas.microsoft.com/office/drawing/2014/main" id="{789A4D7F-6DA1-883B-FA57-779C3BDED646}"/>
              </a:ext>
            </a:extLst>
          </p:cNvPr>
          <p:cNvPicPr>
            <a:picLocks noChangeAspect="1"/>
          </p:cNvPicPr>
          <p:nvPr/>
        </p:nvPicPr>
        <p:blipFill>
          <a:blip r:embed="rId6"/>
          <a:stretch>
            <a:fillRect/>
          </a:stretch>
        </p:blipFill>
        <p:spPr>
          <a:xfrm>
            <a:off x="4301448" y="935252"/>
            <a:ext cx="1435534" cy="1973162"/>
          </a:xfrm>
          <a:prstGeom prst="rect">
            <a:avLst/>
          </a:prstGeom>
          <a:ln>
            <a:solidFill>
              <a:schemeClr val="tx1"/>
            </a:solidFill>
          </a:ln>
        </p:spPr>
      </p:pic>
      <p:sp>
        <p:nvSpPr>
          <p:cNvPr id="11" name="TextBox 10">
            <a:extLst>
              <a:ext uri="{FF2B5EF4-FFF2-40B4-BE49-F238E27FC236}">
                <a16:creationId xmlns:a16="http://schemas.microsoft.com/office/drawing/2014/main" id="{BFCE85C5-A919-9861-5688-36D51A7CF333}"/>
              </a:ext>
            </a:extLst>
          </p:cNvPr>
          <p:cNvSpPr txBox="1"/>
          <p:nvPr/>
        </p:nvSpPr>
        <p:spPr>
          <a:xfrm>
            <a:off x="5853117" y="1278547"/>
            <a:ext cx="19663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Handout </a:t>
            </a:r>
            <a:r>
              <a:rPr lang="en-US" sz="1200"/>
              <a:t>to help volunteers, temporary staff, or contractors understand food allergy safety basics.</a:t>
            </a:r>
          </a:p>
        </p:txBody>
      </p:sp>
      <p:pic>
        <p:nvPicPr>
          <p:cNvPr id="13" name="Picture 12" descr="A child pointing at something&#10;&#10;Description automatically generated">
            <a:extLst>
              <a:ext uri="{FF2B5EF4-FFF2-40B4-BE49-F238E27FC236}">
                <a16:creationId xmlns:a16="http://schemas.microsoft.com/office/drawing/2014/main" id="{4452416E-107E-AEDA-FEB2-47682F620F76}"/>
              </a:ext>
            </a:extLst>
          </p:cNvPr>
          <p:cNvPicPr>
            <a:picLocks noChangeAspect="1"/>
          </p:cNvPicPr>
          <p:nvPr/>
        </p:nvPicPr>
        <p:blipFill>
          <a:blip r:embed="rId7"/>
          <a:stretch>
            <a:fillRect/>
          </a:stretch>
        </p:blipFill>
        <p:spPr>
          <a:xfrm>
            <a:off x="8582630" y="925727"/>
            <a:ext cx="3052265" cy="1721304"/>
          </a:xfrm>
          <a:prstGeom prst="rect">
            <a:avLst/>
          </a:prstGeom>
          <a:ln>
            <a:solidFill>
              <a:schemeClr val="tx1"/>
            </a:solidFill>
          </a:ln>
        </p:spPr>
      </p:pic>
      <p:sp>
        <p:nvSpPr>
          <p:cNvPr id="14" name="TextBox 13">
            <a:extLst>
              <a:ext uri="{FF2B5EF4-FFF2-40B4-BE49-F238E27FC236}">
                <a16:creationId xmlns:a16="http://schemas.microsoft.com/office/drawing/2014/main" id="{355F42A1-7599-C230-9420-24D05021402F}"/>
              </a:ext>
            </a:extLst>
          </p:cNvPr>
          <p:cNvSpPr txBox="1"/>
          <p:nvPr/>
        </p:nvSpPr>
        <p:spPr>
          <a:xfrm>
            <a:off x="8424464" y="2740636"/>
            <a:ext cx="33213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Slide deck FAMS overview</a:t>
            </a:r>
            <a:r>
              <a:rPr lang="en-US" sz="1200"/>
              <a:t> to be used in training staff about FAMS: Expert Recommendations and resources to support integration of recommendations into schools.</a:t>
            </a:r>
            <a:endParaRPr lang="en-US" sz="1200">
              <a:solidFill>
                <a:srgbClr val="000000"/>
              </a:solidFill>
            </a:endParaRPr>
          </a:p>
        </p:txBody>
      </p:sp>
      <p:pic>
        <p:nvPicPr>
          <p:cNvPr id="10" name="Picture 9">
            <a:extLst>
              <a:ext uri="{FF2B5EF4-FFF2-40B4-BE49-F238E27FC236}">
                <a16:creationId xmlns:a16="http://schemas.microsoft.com/office/drawing/2014/main" id="{F2EF4B6C-0DF9-750C-D4A9-48F0453FE783}"/>
              </a:ext>
            </a:extLst>
          </p:cNvPr>
          <p:cNvPicPr>
            <a:picLocks noChangeAspect="1"/>
          </p:cNvPicPr>
          <p:nvPr/>
        </p:nvPicPr>
        <p:blipFill>
          <a:blip r:embed="rId8"/>
          <a:stretch>
            <a:fillRect/>
          </a:stretch>
        </p:blipFill>
        <p:spPr>
          <a:xfrm>
            <a:off x="4301447" y="3230848"/>
            <a:ext cx="3056123" cy="1703102"/>
          </a:xfrm>
          <a:prstGeom prst="rect">
            <a:avLst/>
          </a:prstGeom>
          <a:ln>
            <a:solidFill>
              <a:schemeClr val="tx1"/>
            </a:solidFill>
          </a:ln>
        </p:spPr>
      </p:pic>
      <p:sp>
        <p:nvSpPr>
          <p:cNvPr id="15" name="TextBox 14">
            <a:extLst>
              <a:ext uri="{FF2B5EF4-FFF2-40B4-BE49-F238E27FC236}">
                <a16:creationId xmlns:a16="http://schemas.microsoft.com/office/drawing/2014/main" id="{044DE583-0064-D4D9-71C6-AEC143E140EA}"/>
              </a:ext>
            </a:extLst>
          </p:cNvPr>
          <p:cNvSpPr txBox="1"/>
          <p:nvPr/>
        </p:nvSpPr>
        <p:spPr>
          <a:xfrm>
            <a:off x="4217555" y="4994460"/>
            <a:ext cx="3235642" cy="830997"/>
          </a:xfrm>
          <a:prstGeom prst="rect">
            <a:avLst/>
          </a:prstGeom>
          <a:noFill/>
        </p:spPr>
        <p:txBody>
          <a:bodyPr wrap="square">
            <a:spAutoFit/>
          </a:bodyPr>
          <a:lstStyle/>
          <a:p>
            <a:r>
              <a:rPr lang="en-US" sz="1200" b="1"/>
              <a:t>Simple education curriculum that </a:t>
            </a:r>
            <a:r>
              <a:rPr lang="en-US" sz="1200"/>
              <a:t>helps children and teens learn how to Protect A Life by being a good friend to kids with food allergies. </a:t>
            </a:r>
          </a:p>
        </p:txBody>
      </p:sp>
    </p:spTree>
    <p:extLst>
      <p:ext uri="{BB962C8B-B14F-4D97-AF65-F5344CB8AC3E}">
        <p14:creationId xmlns:p14="http://schemas.microsoft.com/office/powerpoint/2010/main" val="3660235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Folded Corner 11">
            <a:extLst>
              <a:ext uri="{FF2B5EF4-FFF2-40B4-BE49-F238E27FC236}">
                <a16:creationId xmlns:a16="http://schemas.microsoft.com/office/drawing/2014/main" id="{8B715D76-30C9-3884-0E4A-9B570E2B7DD4}"/>
              </a:ext>
            </a:extLst>
          </p:cNvPr>
          <p:cNvSpPr/>
          <p:nvPr/>
        </p:nvSpPr>
        <p:spPr>
          <a:xfrm>
            <a:off x="0" y="0"/>
            <a:ext cx="4076700" cy="2972098"/>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500">
              <a:effectLst>
                <a:outerShdw blurRad="38100" dist="38100" dir="2700000" algn="tl">
                  <a:srgbClr val="000000">
                    <a:alpha val="43137"/>
                  </a:srgbClr>
                </a:outerShdw>
              </a:effectLst>
              <a:latin typeface="Arial Black"/>
            </a:endParaRPr>
          </a:p>
          <a:p>
            <a:pPr algn="ctr"/>
            <a:r>
              <a:rPr lang="en-US" sz="3500">
                <a:effectLst>
                  <a:outerShdw blurRad="38100" dist="38100" dir="2700000" algn="tl">
                    <a:srgbClr val="000000">
                      <a:alpha val="43137"/>
                    </a:srgbClr>
                  </a:outerShdw>
                </a:effectLst>
                <a:latin typeface="Arial Black"/>
              </a:rPr>
              <a:t>FAMS </a:t>
            </a:r>
          </a:p>
          <a:p>
            <a:pPr algn="ctr"/>
            <a:r>
              <a:rPr lang="en-US" sz="3500">
                <a:effectLst>
                  <a:outerShdw blurRad="38100" dist="38100" dir="2700000" algn="tl">
                    <a:srgbClr val="000000">
                      <a:alpha val="43137"/>
                    </a:srgbClr>
                  </a:outerShdw>
                </a:effectLst>
                <a:latin typeface="Arial Black"/>
              </a:rPr>
              <a:t>in </a:t>
            </a:r>
          </a:p>
          <a:p>
            <a:pPr algn="ctr"/>
            <a:r>
              <a:rPr lang="en-US" sz="3500">
                <a:effectLst>
                  <a:outerShdw blurRad="38100" dist="38100" dir="2700000" algn="tl">
                    <a:srgbClr val="000000">
                      <a:alpha val="43137"/>
                    </a:srgbClr>
                  </a:outerShdw>
                </a:effectLst>
                <a:latin typeface="Arial Black"/>
              </a:rPr>
              <a:t>Action</a:t>
            </a:r>
          </a:p>
        </p:txBody>
      </p:sp>
      <p:sp>
        <p:nvSpPr>
          <p:cNvPr id="4" name="TextBox 3">
            <a:extLst>
              <a:ext uri="{FF2B5EF4-FFF2-40B4-BE49-F238E27FC236}">
                <a16:creationId xmlns:a16="http://schemas.microsoft.com/office/drawing/2014/main" id="{54A5AE93-3ADC-A0F4-ED94-95954CE349F6}"/>
              </a:ext>
            </a:extLst>
          </p:cNvPr>
          <p:cNvSpPr txBox="1"/>
          <p:nvPr/>
        </p:nvSpPr>
        <p:spPr>
          <a:xfrm>
            <a:off x="274018" y="2993756"/>
            <a:ext cx="3802883" cy="338554"/>
          </a:xfrm>
          <a:prstGeom prst="rect">
            <a:avLst/>
          </a:prstGeom>
          <a:noFill/>
        </p:spPr>
        <p:txBody>
          <a:bodyPr wrap="square" lIns="91440" tIns="45720" rIns="91440" bIns="45720" anchor="t">
            <a:spAutoFit/>
          </a:bodyPr>
          <a:lstStyle/>
          <a:p>
            <a:r>
              <a:rPr lang="en-US" sz="1600">
                <a:solidFill>
                  <a:schemeClr val="tx1"/>
                </a:solidFill>
                <a:hlinkClick r:id="rId3" tooltip="https://www.foodallergy.org/famsexpertrecommendations">
                  <a:extLst>
                    <a:ext uri="{A12FA001-AC4F-418D-AE19-62706E023703}">
                      <ahyp:hlinkClr xmlns:ahyp="http://schemas.microsoft.com/office/drawing/2018/hyperlinkcolor" val="tx"/>
                    </a:ext>
                  </a:extLst>
                </a:hlinkClick>
              </a:rPr>
              <a:t>ALL RESOURCES AVAILABLE AT</a:t>
            </a:r>
            <a:r>
              <a:rPr lang="en-US" sz="1600" b="1">
                <a:solidFill>
                  <a:schemeClr val="accent1">
                    <a:lumMod val="75000"/>
                  </a:schemeClr>
                </a:solidFill>
                <a:hlinkClick r:id="rId3" tooltip="https://www.foodallergy.org/famsexpertrecommendations">
                  <a:extLst>
                    <a:ext uri="{A12FA001-AC4F-418D-AE19-62706E023703}">
                      <ahyp:hlinkClr xmlns:ahyp="http://schemas.microsoft.com/office/drawing/2018/hyperlinkcolor" val="tx"/>
                    </a:ext>
                  </a:extLst>
                </a:hlinkClick>
              </a:rPr>
              <a:t>: </a:t>
            </a:r>
            <a:endParaRPr lang="en-US" sz="1600" b="1">
              <a:solidFill>
                <a:schemeClr val="accent1">
                  <a:lumMod val="75000"/>
                </a:schemeClr>
              </a:solidFill>
            </a:endParaRPr>
          </a:p>
        </p:txBody>
      </p:sp>
      <p:graphicFrame>
        <p:nvGraphicFramePr>
          <p:cNvPr id="3" name="Table 2">
            <a:extLst>
              <a:ext uri="{FF2B5EF4-FFF2-40B4-BE49-F238E27FC236}">
                <a16:creationId xmlns:a16="http://schemas.microsoft.com/office/drawing/2014/main" id="{7D65862C-EAB6-EFFA-D5ED-B79D6627DBDF}"/>
              </a:ext>
            </a:extLst>
          </p:cNvPr>
          <p:cNvGraphicFramePr>
            <a:graphicFrameLocks noGrp="1"/>
          </p:cNvGraphicFramePr>
          <p:nvPr>
            <p:extLst>
              <p:ext uri="{D42A27DB-BD31-4B8C-83A1-F6EECF244321}">
                <p14:modId xmlns:p14="http://schemas.microsoft.com/office/powerpoint/2010/main" val="1650244287"/>
              </p:ext>
            </p:extLst>
          </p:nvPr>
        </p:nvGraphicFramePr>
        <p:xfrm>
          <a:off x="4217830" y="257576"/>
          <a:ext cx="7779144" cy="5124213"/>
        </p:xfrm>
        <a:graphic>
          <a:graphicData uri="http://schemas.openxmlformats.org/drawingml/2006/table">
            <a:tbl>
              <a:tblPr firstRow="1" bandRow="1">
                <a:tableStyleId>{5C22544A-7EE6-4342-B048-85BDC9FD1C3A}</a:tableStyleId>
              </a:tblPr>
              <a:tblGrid>
                <a:gridCol w="1888901">
                  <a:extLst>
                    <a:ext uri="{9D8B030D-6E8A-4147-A177-3AD203B41FA5}">
                      <a16:colId xmlns:a16="http://schemas.microsoft.com/office/drawing/2014/main" val="3775303199"/>
                    </a:ext>
                  </a:extLst>
                </a:gridCol>
                <a:gridCol w="5890243">
                  <a:extLst>
                    <a:ext uri="{9D8B030D-6E8A-4147-A177-3AD203B41FA5}">
                      <a16:colId xmlns:a16="http://schemas.microsoft.com/office/drawing/2014/main" val="2462453317"/>
                    </a:ext>
                  </a:extLst>
                </a:gridCol>
              </a:tblGrid>
              <a:tr h="439219">
                <a:tc>
                  <a:txBody>
                    <a:bodyPr/>
                    <a:lstStyle/>
                    <a:p>
                      <a:pPr algn="ctr"/>
                      <a:r>
                        <a:rPr lang="en-US"/>
                        <a:t>Audience</a:t>
                      </a:r>
                    </a:p>
                  </a:txBody>
                  <a:tcPr/>
                </a:tc>
                <a:tc>
                  <a:txBody>
                    <a:bodyPr/>
                    <a:lstStyle/>
                    <a:p>
                      <a:pPr algn="ctr"/>
                      <a:r>
                        <a:rPr lang="en-US"/>
                        <a:t>Action Recommendations</a:t>
                      </a:r>
                    </a:p>
                  </a:txBody>
                  <a:tcPr/>
                </a:tc>
                <a:extLst>
                  <a:ext uri="{0D108BD9-81ED-4DB2-BD59-A6C34878D82A}">
                    <a16:rowId xmlns:a16="http://schemas.microsoft.com/office/drawing/2014/main" val="3088556105"/>
                  </a:ext>
                </a:extLst>
              </a:tr>
              <a:tr h="2151045">
                <a:tc>
                  <a:txBody>
                    <a:bodyPr/>
                    <a:lstStyle/>
                    <a:p>
                      <a:r>
                        <a:rPr lang="en-US" b="1"/>
                        <a:t>Administrators</a:t>
                      </a:r>
                    </a:p>
                  </a:txBody>
                  <a:tcPr/>
                </a:tc>
                <a:tc>
                  <a:txBody>
                    <a:bodyPr/>
                    <a:lstStyle/>
                    <a:p>
                      <a:pPr marL="285750" indent="-285750">
                        <a:buFont typeface="Wingdings"/>
                        <a:buChar char="ü"/>
                      </a:pPr>
                      <a:r>
                        <a:rPr lang="en-US">
                          <a:solidFill>
                            <a:schemeClr val="dk1"/>
                          </a:solidFill>
                          <a:latin typeface="+mn-lt"/>
                          <a:ea typeface="+mn-ea"/>
                          <a:cs typeface="+mn-cs"/>
                        </a:rPr>
                        <a:t>Review the "</a:t>
                      </a:r>
                      <a:r>
                        <a:rPr lang="en-US" i="1">
                          <a:solidFill>
                            <a:schemeClr val="dk1"/>
                          </a:solidFill>
                          <a:latin typeface="+mn-lt"/>
                          <a:ea typeface="+mn-ea"/>
                          <a:cs typeface="+mn-cs"/>
                        </a:rPr>
                        <a:t>FAMS: Expert Recommendations"</a:t>
                      </a:r>
                      <a:r>
                        <a:rPr lang="en-US">
                          <a:solidFill>
                            <a:schemeClr val="dk1"/>
                          </a:solidFill>
                          <a:latin typeface="+mn-lt"/>
                          <a:ea typeface="+mn-ea"/>
                          <a:cs typeface="+mn-cs"/>
                        </a:rPr>
                        <a:t> &amp; share with staff along with PTO and PTA associations</a:t>
                      </a:r>
                    </a:p>
                    <a:p>
                      <a:pPr marL="285750" marR="0" lvl="0" indent="-285750" defTabSz="914400" eaLnBrk="1" fontAlgn="auto" latinLnBrk="0" hangingPunct="1">
                        <a:lnSpc>
                          <a:spcPct val="100000"/>
                        </a:lnSpc>
                        <a:spcBef>
                          <a:spcPts val="0"/>
                        </a:spcBef>
                        <a:spcAft>
                          <a:spcPts val="0"/>
                        </a:spcAft>
                        <a:buClrTx/>
                        <a:buSzTx/>
                        <a:buFont typeface="Wingdings"/>
                        <a:buChar char="ü"/>
                        <a:tabLst/>
                        <a:defRPr/>
                      </a:pPr>
                      <a:r>
                        <a:rPr lang="en-US" noProof="0">
                          <a:solidFill>
                            <a:schemeClr val="dk1"/>
                          </a:solidFill>
                          <a:latin typeface="+mn-lt"/>
                          <a:ea typeface="+mn-ea"/>
                          <a:cs typeface="+mn-cs"/>
                        </a:rPr>
                        <a:t>Complete</a:t>
                      </a:r>
                      <a:r>
                        <a:rPr lang="en-US" i="1" noProof="0">
                          <a:solidFill>
                            <a:schemeClr val="dk1"/>
                          </a:solidFill>
                          <a:latin typeface="+mn-lt"/>
                          <a:ea typeface="+mn-ea"/>
                          <a:cs typeface="+mn-cs"/>
                        </a:rPr>
                        <a:t> "Keeping Students Safe &amp; Included (KSSI)"</a:t>
                      </a:r>
                      <a:r>
                        <a:rPr lang="en-US" noProof="0">
                          <a:solidFill>
                            <a:schemeClr val="dk1"/>
                          </a:solidFill>
                          <a:latin typeface="+mn-lt"/>
                          <a:ea typeface="+mn-ea"/>
                          <a:cs typeface="+mn-cs"/>
                        </a:rPr>
                        <a:t> admin. version</a:t>
                      </a:r>
                    </a:p>
                    <a:p>
                      <a:pPr marL="285750" lvl="0" indent="-285750">
                        <a:buFont typeface="Wingdings"/>
                        <a:buChar char="ü"/>
                      </a:pPr>
                      <a:r>
                        <a:rPr lang="en-US" noProof="0">
                          <a:solidFill>
                            <a:schemeClr val="dk1"/>
                          </a:solidFill>
                          <a:latin typeface="+mn-lt"/>
                          <a:ea typeface="+mn-ea"/>
                          <a:cs typeface="+mn-cs"/>
                        </a:rPr>
                        <a:t>Work to update district and/or school policies and procedures to reflect the recommendations</a:t>
                      </a:r>
                    </a:p>
                  </a:txBody>
                  <a:tcPr/>
                </a:tc>
                <a:extLst>
                  <a:ext uri="{0D108BD9-81ED-4DB2-BD59-A6C34878D82A}">
                    <a16:rowId xmlns:a16="http://schemas.microsoft.com/office/drawing/2014/main" val="4055636510"/>
                  </a:ext>
                </a:extLst>
              </a:tr>
              <a:tr h="1846967">
                <a:tc>
                  <a:txBody>
                    <a:bodyPr/>
                    <a:lstStyle/>
                    <a:p>
                      <a:r>
                        <a:rPr lang="en-US" b="1"/>
                        <a:t>School Staff and Caregivers</a:t>
                      </a:r>
                    </a:p>
                  </a:txBody>
                  <a:tcPr/>
                </a:tc>
                <a:tc>
                  <a:txBody>
                    <a:bodyPr/>
                    <a:lstStyle/>
                    <a:p>
                      <a:pPr marL="285750" indent="-285750">
                        <a:buFont typeface="Wingdings"/>
                        <a:buChar char="ü"/>
                      </a:pPr>
                      <a:r>
                        <a:rPr lang="en-US"/>
                        <a:t>Review the FAMS Document</a:t>
                      </a:r>
                    </a:p>
                    <a:p>
                      <a:pPr marL="285750" lvl="0" indent="-285750">
                        <a:buFont typeface="Wingdings"/>
                        <a:buChar char="ü"/>
                      </a:pPr>
                      <a:r>
                        <a:rPr lang="en-US" sz="1800" b="0" i="0" u="none" strike="noStrike" noProof="0">
                          <a:solidFill>
                            <a:schemeClr val="dk1"/>
                          </a:solidFill>
                          <a:latin typeface="Calibri"/>
                        </a:rPr>
                        <a:t>Complete</a:t>
                      </a:r>
                      <a:r>
                        <a:rPr lang="en-US" sz="1800" b="0" i="1" u="none" strike="noStrike" noProof="0">
                          <a:solidFill>
                            <a:schemeClr val="dk1"/>
                          </a:solidFill>
                          <a:latin typeface="Calibri"/>
                        </a:rPr>
                        <a:t> "Keeping Students Safe &amp; Included (KSSI)"</a:t>
                      </a:r>
                      <a:r>
                        <a:rPr lang="en-US" sz="1800" b="0" i="0" u="none" strike="noStrike" noProof="0">
                          <a:solidFill>
                            <a:schemeClr val="dk1"/>
                          </a:solidFill>
                          <a:latin typeface="Calibri"/>
                        </a:rPr>
                        <a:t> school staff and caregiver version</a:t>
                      </a:r>
                    </a:p>
                    <a:p>
                      <a:pPr marL="285750" lvl="0" indent="-285750">
                        <a:buFont typeface="Wingdings"/>
                        <a:buChar char="ü"/>
                      </a:pPr>
                      <a:r>
                        <a:rPr lang="en-US" sz="1800" b="0" i="0" u="none" strike="noStrike" noProof="0">
                          <a:solidFill>
                            <a:schemeClr val="dk1"/>
                          </a:solidFill>
                          <a:latin typeface="Calibri"/>
                        </a:rPr>
                        <a:t>Train students using FARE’s</a:t>
                      </a:r>
                      <a:r>
                        <a:rPr lang="en-US" sz="1800" b="0" i="1" u="none" strike="noStrike" noProof="0">
                          <a:solidFill>
                            <a:schemeClr val="dk1"/>
                          </a:solidFill>
                          <a:latin typeface="Calibri"/>
                        </a:rPr>
                        <a:t> “Be a PAL (Protect A Life)"</a:t>
                      </a:r>
                      <a:r>
                        <a:rPr lang="en-US" sz="1800" b="0" i="0" u="none" strike="noStrike" noProof="0">
                          <a:solidFill>
                            <a:schemeClr val="dk1"/>
                          </a:solidFill>
                          <a:latin typeface="Calibri"/>
                        </a:rPr>
                        <a:t> classroom curriculum</a:t>
                      </a:r>
                    </a:p>
                  </a:txBody>
                  <a:tcPr/>
                </a:tc>
                <a:extLst>
                  <a:ext uri="{0D108BD9-81ED-4DB2-BD59-A6C34878D82A}">
                    <a16:rowId xmlns:a16="http://schemas.microsoft.com/office/drawing/2014/main" val="3221808769"/>
                  </a:ext>
                </a:extLst>
              </a:tr>
              <a:tr h="686982">
                <a:tc>
                  <a:txBody>
                    <a:bodyPr/>
                    <a:lstStyle/>
                    <a:p>
                      <a:pPr lvl="0">
                        <a:buNone/>
                      </a:pPr>
                      <a:r>
                        <a:rPr lang="en-US" sz="1800" b="1" i="0" u="none" strike="noStrike">
                          <a:solidFill>
                            <a:schemeClr val="dk1"/>
                          </a:solidFill>
                          <a:latin typeface="Calibri"/>
                          <a:ea typeface="+mn-ea"/>
                          <a:cs typeface="+mn-cs"/>
                        </a:rPr>
                        <a:t>Everyone</a:t>
                      </a:r>
                    </a:p>
                  </a:txBody>
                  <a:tcPr/>
                </a:tc>
                <a:tc>
                  <a:txBody>
                    <a:bodyPr/>
                    <a:lstStyle/>
                    <a:p>
                      <a:pPr marL="285750" lvl="0" indent="-285750">
                        <a:buFont typeface="Wingdings"/>
                        <a:buChar char="ü"/>
                      </a:pPr>
                      <a:r>
                        <a:rPr lang="en-US" sz="1800" b="0" i="0" u="none" strike="noStrike" noProof="0">
                          <a:solidFill>
                            <a:schemeClr val="dk1"/>
                          </a:solidFill>
                          <a:latin typeface="Calibri"/>
                          <a:ea typeface="+mn-ea"/>
                          <a:cs typeface="+mn-cs"/>
                        </a:rPr>
                        <a:t>Provide the </a:t>
                      </a:r>
                      <a:r>
                        <a:rPr lang="en-US" sz="1800" b="0" i="1" u="none" strike="noStrike" noProof="0">
                          <a:solidFill>
                            <a:schemeClr val="dk1"/>
                          </a:solidFill>
                          <a:latin typeface="Calibri"/>
                          <a:ea typeface="+mn-ea"/>
                          <a:cs typeface="+mn-cs"/>
                        </a:rPr>
                        <a:t>"Food Allergy Safe Schools: The Basics"</a:t>
                      </a:r>
                      <a:r>
                        <a:rPr lang="en-US" sz="1800" b="0" i="0" u="none" strike="noStrike" noProof="0">
                          <a:solidFill>
                            <a:schemeClr val="dk1"/>
                          </a:solidFill>
                          <a:latin typeface="Calibri"/>
                          <a:ea typeface="+mn-ea"/>
                          <a:cs typeface="+mn-cs"/>
                        </a:rPr>
                        <a:t> handout to volunteers, contractors, &amp; short-term staff</a:t>
                      </a:r>
                    </a:p>
                  </a:txBody>
                  <a:tcPr/>
                </a:tc>
                <a:extLst>
                  <a:ext uri="{0D108BD9-81ED-4DB2-BD59-A6C34878D82A}">
                    <a16:rowId xmlns:a16="http://schemas.microsoft.com/office/drawing/2014/main" val="3923423640"/>
                  </a:ext>
                </a:extLst>
              </a:tr>
            </a:tbl>
          </a:graphicData>
        </a:graphic>
      </p:graphicFrame>
      <p:pic>
        <p:nvPicPr>
          <p:cNvPr id="5" name="Picture 4">
            <a:extLst>
              <a:ext uri="{FF2B5EF4-FFF2-40B4-BE49-F238E27FC236}">
                <a16:creationId xmlns:a16="http://schemas.microsoft.com/office/drawing/2014/main" id="{889E9DA0-F88A-1B5E-CFFB-9439E389F25A}"/>
              </a:ext>
            </a:extLst>
          </p:cNvPr>
          <p:cNvPicPr>
            <a:picLocks noChangeAspect="1"/>
          </p:cNvPicPr>
          <p:nvPr/>
        </p:nvPicPr>
        <p:blipFill>
          <a:blip r:embed="rId4"/>
          <a:stretch>
            <a:fillRect/>
          </a:stretch>
        </p:blipFill>
        <p:spPr>
          <a:xfrm>
            <a:off x="740753" y="3429000"/>
            <a:ext cx="1972676" cy="1947001"/>
          </a:xfrm>
          <a:prstGeom prst="rect">
            <a:avLst/>
          </a:prstGeom>
          <a:ln>
            <a:solidFill>
              <a:schemeClr val="tx1"/>
            </a:solidFill>
          </a:ln>
        </p:spPr>
      </p:pic>
      <p:sp>
        <p:nvSpPr>
          <p:cNvPr id="10" name="TextBox 9">
            <a:extLst>
              <a:ext uri="{FF2B5EF4-FFF2-40B4-BE49-F238E27FC236}">
                <a16:creationId xmlns:a16="http://schemas.microsoft.com/office/drawing/2014/main" id="{93BEB229-1749-A103-33CE-3B79F4229C0E}"/>
              </a:ext>
            </a:extLst>
          </p:cNvPr>
          <p:cNvSpPr txBox="1"/>
          <p:nvPr/>
        </p:nvSpPr>
        <p:spPr>
          <a:xfrm>
            <a:off x="3497073" y="5581295"/>
            <a:ext cx="7779144" cy="400110"/>
          </a:xfrm>
          <a:prstGeom prst="rect">
            <a:avLst/>
          </a:prstGeom>
          <a:noFill/>
        </p:spPr>
        <p:txBody>
          <a:bodyPr wrap="square" lIns="91440" tIns="45720" rIns="91440" bIns="45720" anchor="t">
            <a:spAutoFit/>
          </a:bodyPr>
          <a:lstStyle/>
          <a:p>
            <a:r>
              <a:rPr lang="en-US" sz="2000" b="1">
                <a:solidFill>
                  <a:srgbClr val="00B050"/>
                </a:solidFill>
                <a:hlinkClick r:id="rId3" tooltip="https://www.foodallergy.org/famsexpertrecommendations">
                  <a:extLst>
                    <a:ext uri="{A12FA001-AC4F-418D-AE19-62706E023703}">
                      <ahyp:hlinkClr xmlns:ahyp="http://schemas.microsoft.com/office/drawing/2018/hyperlinkcolor" val="tx"/>
                    </a:ext>
                  </a:extLst>
                </a:hlinkClick>
              </a:rPr>
              <a:t>www.FoodAllergy.org/FAMSExpertRecommendations</a:t>
            </a:r>
            <a:endParaRPr lang="en-US" sz="2000" b="1">
              <a:solidFill>
                <a:srgbClr val="00B050"/>
              </a:solidFill>
            </a:endParaRPr>
          </a:p>
        </p:txBody>
      </p:sp>
    </p:spTree>
    <p:extLst>
      <p:ext uri="{BB962C8B-B14F-4D97-AF65-F5344CB8AC3E}">
        <p14:creationId xmlns:p14="http://schemas.microsoft.com/office/powerpoint/2010/main" val="20735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B761BDCF-DD49-73F3-CDFA-01B421C9F514}"/>
              </a:ext>
            </a:extLst>
          </p:cNvPr>
          <p:cNvSpPr/>
          <p:nvPr/>
        </p:nvSpPr>
        <p:spPr>
          <a:xfrm>
            <a:off x="-1" y="0"/>
            <a:ext cx="4550229" cy="3429000"/>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500">
              <a:effectLst>
                <a:outerShdw blurRad="38100" dist="38100" dir="2700000" algn="tl">
                  <a:srgbClr val="000000">
                    <a:alpha val="43137"/>
                  </a:srgbClr>
                </a:outerShdw>
              </a:effectLst>
              <a:latin typeface="Arial Black"/>
            </a:endParaRPr>
          </a:p>
          <a:p>
            <a:pPr algn="ctr"/>
            <a:r>
              <a:rPr lang="en-US" sz="3500">
                <a:effectLst>
                  <a:outerShdw blurRad="38100" dist="38100" dir="2700000" algn="tl">
                    <a:srgbClr val="000000">
                      <a:alpha val="43137"/>
                    </a:srgbClr>
                  </a:outerShdw>
                </a:effectLst>
                <a:latin typeface="Arial Black"/>
              </a:rPr>
              <a:t>Contact FARE </a:t>
            </a:r>
          </a:p>
          <a:p>
            <a:pPr algn="ctr"/>
            <a:r>
              <a:rPr lang="en-US" sz="3500">
                <a:effectLst>
                  <a:outerShdw blurRad="38100" dist="38100" dir="2700000" algn="tl">
                    <a:srgbClr val="000000">
                      <a:alpha val="43137"/>
                    </a:srgbClr>
                  </a:outerShdw>
                </a:effectLst>
                <a:latin typeface="Arial Black"/>
              </a:rPr>
              <a:t>if you have any questions!</a:t>
            </a:r>
          </a:p>
        </p:txBody>
      </p:sp>
      <p:sp>
        <p:nvSpPr>
          <p:cNvPr id="5" name="TextBox 4">
            <a:extLst>
              <a:ext uri="{FF2B5EF4-FFF2-40B4-BE49-F238E27FC236}">
                <a16:creationId xmlns:a16="http://schemas.microsoft.com/office/drawing/2014/main" id="{20DFD61E-058E-3BE2-F4A4-44785998D955}"/>
              </a:ext>
            </a:extLst>
          </p:cNvPr>
          <p:cNvSpPr txBox="1"/>
          <p:nvPr/>
        </p:nvSpPr>
        <p:spPr>
          <a:xfrm>
            <a:off x="5061857" y="1861456"/>
            <a:ext cx="6672943" cy="1569660"/>
          </a:xfrm>
          <a:prstGeom prst="rect">
            <a:avLst/>
          </a:prstGeom>
          <a:noFill/>
        </p:spPr>
        <p:txBody>
          <a:bodyPr wrap="square" lIns="91440" tIns="45720" rIns="91440" bIns="45720" rtlCol="0" anchor="t">
            <a:spAutoFit/>
          </a:bodyPr>
          <a:lstStyle/>
          <a:p>
            <a:r>
              <a:rPr lang="en-US" sz="2400" b="1" dirty="0"/>
              <a:t>For</a:t>
            </a:r>
            <a:r>
              <a:rPr lang="en-US" sz="2400" b="1" dirty="0">
                <a:solidFill>
                  <a:srgbClr val="000000"/>
                </a:solidFill>
              </a:rPr>
              <a:t> questions or more information please email:</a:t>
            </a:r>
          </a:p>
          <a:p>
            <a:endParaRPr lang="en-US" sz="2400" b="1"/>
          </a:p>
          <a:p>
            <a:r>
              <a:rPr lang="en-US" sz="2400" b="1" dirty="0">
                <a:hlinkClick r:id="rId2"/>
              </a:rPr>
              <a:t>Education@foodallergy.org</a:t>
            </a:r>
            <a:r>
              <a:rPr lang="en-US" sz="2400" b="1" dirty="0"/>
              <a:t> </a:t>
            </a:r>
          </a:p>
        </p:txBody>
      </p:sp>
    </p:spTree>
    <p:extLst>
      <p:ext uri="{BB962C8B-B14F-4D97-AF65-F5344CB8AC3E}">
        <p14:creationId xmlns:p14="http://schemas.microsoft.com/office/powerpoint/2010/main" val="220406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1211-E492-8F05-FB3F-4E4142C5DB5C}"/>
              </a:ext>
            </a:extLst>
          </p:cNvPr>
          <p:cNvSpPr>
            <a:spLocks noGrp="1"/>
          </p:cNvSpPr>
          <p:nvPr>
            <p:ph type="title"/>
          </p:nvPr>
        </p:nvSpPr>
        <p:spPr/>
        <p:txBody>
          <a:bodyPr/>
          <a:lstStyle/>
          <a:p>
            <a:r>
              <a:rPr lang="en-US" b="1"/>
              <a:t>Approach/ Work Plan</a:t>
            </a:r>
          </a:p>
        </p:txBody>
      </p:sp>
      <p:sp>
        <p:nvSpPr>
          <p:cNvPr id="8" name="TextBox 7">
            <a:extLst>
              <a:ext uri="{FF2B5EF4-FFF2-40B4-BE49-F238E27FC236}">
                <a16:creationId xmlns:a16="http://schemas.microsoft.com/office/drawing/2014/main" id="{74A36FDA-AA45-277F-5F24-8E4247E6BFBD}"/>
              </a:ext>
            </a:extLst>
          </p:cNvPr>
          <p:cNvSpPr txBox="1"/>
          <p:nvPr/>
        </p:nvSpPr>
        <p:spPr>
          <a:xfrm>
            <a:off x="-179958" y="17766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Acknowledgement</a:t>
            </a:r>
            <a:endParaRPr kumimoji="0" lang="en-US" sz="3500" b="0" i="0" u="none" strike="noStrike" kern="0" cap="none" spc="0" normalizeH="0" baseline="0" noProof="0">
              <a:ln>
                <a:noFill/>
              </a:ln>
              <a:solidFill>
                <a:sysClr val="windowText" lastClr="000000"/>
              </a:solidFill>
              <a:effectLst/>
              <a:uLnTx/>
              <a:uFillTx/>
              <a:latin typeface="Arial Black"/>
            </a:endParaRPr>
          </a:p>
        </p:txBody>
      </p:sp>
      <p:sp>
        <p:nvSpPr>
          <p:cNvPr id="4" name="TextBox 3">
            <a:extLst>
              <a:ext uri="{FF2B5EF4-FFF2-40B4-BE49-F238E27FC236}">
                <a16:creationId xmlns:a16="http://schemas.microsoft.com/office/drawing/2014/main" id="{AEFF4DC7-9709-4AC8-C8D8-25EFD709A8A4}"/>
              </a:ext>
            </a:extLst>
          </p:cNvPr>
          <p:cNvSpPr txBox="1"/>
          <p:nvPr/>
        </p:nvSpPr>
        <p:spPr>
          <a:xfrm>
            <a:off x="2752929" y="1663430"/>
            <a:ext cx="7217923" cy="2308324"/>
          </a:xfrm>
          <a:prstGeom prst="rect">
            <a:avLst/>
          </a:prstGeom>
          <a:noFill/>
        </p:spPr>
        <p:txBody>
          <a:bodyPr wrap="square" rtlCol="0">
            <a:spAutoFit/>
          </a:bodyPr>
          <a:lstStyle/>
          <a:p>
            <a:r>
              <a:rPr lang="en-US"/>
              <a:t>The FAMS project and Expert Recommendation document was supported by a Cooperative Agreement Number NU380T000282, funded by the Centers for Disease Control and Prevention, in partnership with the American Academy of Pediatrics. Its contents are solely the responsibility of Food Allergy Research and Education and do not necessarily represent the official views of the American Academy of Pediatrics or the Centers for Disease Control and Prevention of the Department of Health and Human Services.</a:t>
            </a:r>
          </a:p>
        </p:txBody>
      </p:sp>
    </p:spTree>
    <p:extLst>
      <p:ext uri="{BB962C8B-B14F-4D97-AF65-F5344CB8AC3E}">
        <p14:creationId xmlns:p14="http://schemas.microsoft.com/office/powerpoint/2010/main" val="228819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D4ED-1E83-20FC-BB2A-43B06CD5F52D}"/>
              </a:ext>
            </a:extLst>
          </p:cNvPr>
          <p:cNvSpPr>
            <a:spLocks noGrp="1"/>
          </p:cNvSpPr>
          <p:nvPr>
            <p:ph type="title"/>
          </p:nvPr>
        </p:nvSpPr>
        <p:spPr/>
        <p:txBody>
          <a:bodyPr/>
          <a:lstStyle/>
          <a:p>
            <a:r>
              <a:rPr lang="en-US" b="1"/>
              <a:t>Project Goal</a:t>
            </a:r>
          </a:p>
        </p:txBody>
      </p:sp>
      <p:sp>
        <p:nvSpPr>
          <p:cNvPr id="10" name="TextBox 9">
            <a:extLst>
              <a:ext uri="{FF2B5EF4-FFF2-40B4-BE49-F238E27FC236}">
                <a16:creationId xmlns:a16="http://schemas.microsoft.com/office/drawing/2014/main" id="{050E9C30-AB94-6C10-EF25-E00FD1C93B54}"/>
              </a:ext>
            </a:extLst>
          </p:cNvPr>
          <p:cNvSpPr txBox="1"/>
          <p:nvPr/>
        </p:nvSpPr>
        <p:spPr>
          <a:xfrm>
            <a:off x="4354485" y="379089"/>
            <a:ext cx="8086435" cy="4939814"/>
          </a:xfrm>
          <a:prstGeom prst="rect">
            <a:avLst/>
          </a:prstGeom>
          <a:noFill/>
        </p:spPr>
        <p:txBody>
          <a:bodyPr wrap="square">
            <a:spAutoFit/>
          </a:bodyPr>
          <a:lstStyle/>
          <a:p>
            <a:pPr marL="457200" marR="277495" indent="-457200" algn="l">
              <a:spcBef>
                <a:spcPts val="155"/>
              </a:spcBef>
              <a:spcAft>
                <a:spcPts val="1200"/>
              </a:spcAft>
              <a:buFont typeface="Arial" panose="020B0604020202020204" pitchFamily="34" charset="0"/>
              <a:buChar char="•"/>
            </a:pPr>
            <a:r>
              <a:rPr lang="en-US" sz="2800" b="1">
                <a:solidFill>
                  <a:schemeClr val="tx1"/>
                </a:solidFill>
                <a:effectLst/>
                <a:latin typeface="Calibri" panose="020F0502020204030204" pitchFamily="34" charset="0"/>
                <a:ea typeface="Calibri" panose="020F0502020204030204" pitchFamily="34" charset="0"/>
              </a:rPr>
              <a:t>A simpliﬁed</a:t>
            </a:r>
            <a:r>
              <a:rPr lang="en-US" sz="2800" b="1" spc="-10">
                <a:solidFill>
                  <a:schemeClr val="tx1"/>
                </a:solidFill>
                <a:effectLst/>
                <a:latin typeface="Calibri" panose="020F0502020204030204" pitchFamily="34" charset="0"/>
                <a:ea typeface="Calibri" panose="020F0502020204030204" pitchFamily="34" charset="0"/>
              </a:rPr>
              <a:t> set of Expert Recommendations for Food Allergy Management in Schools</a:t>
            </a:r>
            <a:r>
              <a:rPr lang="en-US" sz="2800" b="1" spc="-5">
                <a:solidFill>
                  <a:schemeClr val="tx1"/>
                </a:solidFill>
                <a:effectLst/>
                <a:latin typeface="Calibri" panose="020F0502020204030204" pitchFamily="34" charset="0"/>
                <a:ea typeface="Calibri" panose="020F0502020204030204" pitchFamily="34" charset="0"/>
              </a:rPr>
              <a:t> (K-12)</a:t>
            </a:r>
          </a:p>
          <a:p>
            <a:pPr marL="457200" marR="277495" indent="-457200" algn="l">
              <a:spcBef>
                <a:spcPts val="155"/>
              </a:spcBef>
              <a:spcAft>
                <a:spcPts val="1200"/>
              </a:spcAft>
              <a:buFont typeface="Arial" panose="020B0604020202020204" pitchFamily="34" charset="0"/>
              <a:buChar char="•"/>
            </a:pPr>
            <a:r>
              <a:rPr lang="en-US" sz="2800" b="1" spc="-5">
                <a:solidFill>
                  <a:schemeClr val="tx1"/>
                </a:solidFill>
                <a:effectLst/>
                <a:latin typeface="Calibri" panose="020F0502020204030204" pitchFamily="34" charset="0"/>
                <a:ea typeface="Calibri" panose="020F0502020204030204" pitchFamily="34" charset="0"/>
              </a:rPr>
              <a:t>Complements the existing 2013 Voluntary Guidelines for Managing Food Allergies In Schools and Early Care and Education Programs (108 pages)</a:t>
            </a:r>
          </a:p>
          <a:p>
            <a:pPr marL="457200" marR="277495" indent="-457200" algn="l">
              <a:spcBef>
                <a:spcPts val="155"/>
              </a:spcBef>
              <a:spcAft>
                <a:spcPts val="1200"/>
              </a:spcAft>
              <a:buFont typeface="Arial" panose="020B0604020202020204" pitchFamily="34" charset="0"/>
              <a:buChar char="•"/>
            </a:pPr>
            <a:r>
              <a:rPr lang="en-US" sz="2800" b="1" spc="-5">
                <a:solidFill>
                  <a:schemeClr val="tx1"/>
                </a:solidFill>
                <a:effectLst/>
                <a:latin typeface="Calibri" panose="020F0502020204030204" pitchFamily="34" charset="0"/>
                <a:ea typeface="Calibri" panose="020F0502020204030204" pitchFamily="34" charset="0"/>
              </a:rPr>
              <a:t>FAMS goal was to be concise, </a:t>
            </a:r>
            <a:r>
              <a:rPr lang="en-US" sz="2800" b="1">
                <a:solidFill>
                  <a:schemeClr val="tx1"/>
                </a:solidFill>
                <a:effectLst/>
                <a:latin typeface="Calibri" panose="020F0502020204030204" pitchFamily="34" charset="0"/>
                <a:ea typeface="Calibri" panose="020F0502020204030204" pitchFamily="34" charset="0"/>
              </a:rPr>
              <a:t>consumable and</a:t>
            </a:r>
            <a:r>
              <a:rPr lang="en-US" sz="2800" b="1" spc="-15">
                <a:solidFill>
                  <a:schemeClr val="tx1"/>
                </a:solidFill>
                <a:effectLst/>
                <a:latin typeface="Calibri" panose="020F0502020204030204" pitchFamily="34" charset="0"/>
                <a:ea typeface="Calibri" panose="020F0502020204030204" pitchFamily="34" charset="0"/>
              </a:rPr>
              <a:t> </a:t>
            </a:r>
            <a:r>
              <a:rPr lang="en-US" sz="2800" b="1">
                <a:solidFill>
                  <a:schemeClr val="tx1"/>
                </a:solidFill>
                <a:effectLst/>
                <a:latin typeface="Calibri" panose="020F0502020204030204" pitchFamily="34" charset="0"/>
                <a:ea typeface="Calibri" panose="020F0502020204030204" pitchFamily="34" charset="0"/>
              </a:rPr>
              <a:t>actionable</a:t>
            </a:r>
          </a:p>
          <a:p>
            <a:pPr marL="457200" marR="277495" indent="-457200" algn="l">
              <a:spcBef>
                <a:spcPts val="155"/>
              </a:spcBef>
              <a:spcAft>
                <a:spcPts val="1200"/>
              </a:spcAft>
              <a:buFont typeface="Arial" panose="020B0604020202020204" pitchFamily="34" charset="0"/>
              <a:buChar char="•"/>
            </a:pPr>
            <a:r>
              <a:rPr lang="en-US" sz="2800" b="1">
                <a:solidFill>
                  <a:schemeClr val="tx1"/>
                </a:solidFill>
                <a:latin typeface="Calibri" panose="020F0502020204030204" pitchFamily="34" charset="0"/>
                <a:ea typeface="Calibri" panose="020F0502020204030204" pitchFamily="34" charset="0"/>
              </a:rPr>
              <a:t>B</a:t>
            </a:r>
            <a:r>
              <a:rPr lang="en-US" sz="2800" b="1">
                <a:solidFill>
                  <a:schemeClr val="tx1"/>
                </a:solidFill>
                <a:effectLst/>
                <a:latin typeface="Calibri" panose="020F0502020204030204" pitchFamily="34" charset="0"/>
                <a:ea typeface="Calibri" panose="020F0502020204030204" pitchFamily="34" charset="0"/>
              </a:rPr>
              <a:t>ased</a:t>
            </a:r>
            <a:r>
              <a:rPr lang="en-US" sz="2800" b="1" spc="-5">
                <a:solidFill>
                  <a:schemeClr val="tx1"/>
                </a:solidFill>
                <a:effectLst/>
                <a:latin typeface="Calibri" panose="020F0502020204030204" pitchFamily="34" charset="0"/>
                <a:ea typeface="Calibri" panose="020F0502020204030204" pitchFamily="34" charset="0"/>
              </a:rPr>
              <a:t> </a:t>
            </a:r>
            <a:r>
              <a:rPr lang="en-US" sz="2800" b="1">
                <a:solidFill>
                  <a:schemeClr val="tx1"/>
                </a:solidFill>
                <a:effectLst/>
                <a:latin typeface="Calibri" panose="020F0502020204030204" pitchFamily="34" charset="0"/>
                <a:ea typeface="Calibri" panose="020F0502020204030204" pitchFamily="34" charset="0"/>
              </a:rPr>
              <a:t>on</a:t>
            </a:r>
            <a:r>
              <a:rPr lang="en-US" sz="2800" b="1" spc="-10">
                <a:solidFill>
                  <a:schemeClr val="tx1"/>
                </a:solidFill>
                <a:effectLst/>
                <a:latin typeface="Calibri" panose="020F0502020204030204" pitchFamily="34" charset="0"/>
                <a:ea typeface="Calibri" panose="020F0502020204030204" pitchFamily="34" charset="0"/>
              </a:rPr>
              <a:t> </a:t>
            </a:r>
            <a:r>
              <a:rPr lang="en-US" sz="2800" b="1">
                <a:solidFill>
                  <a:schemeClr val="tx1"/>
                </a:solidFill>
                <a:effectLst/>
                <a:latin typeface="Calibri" panose="020F0502020204030204" pitchFamily="34" charset="0"/>
                <a:ea typeface="Calibri" panose="020F0502020204030204" pitchFamily="34" charset="0"/>
              </a:rPr>
              <a:t>updated evidence where available and</a:t>
            </a:r>
            <a:r>
              <a:rPr lang="en-US" sz="2800" b="1" spc="-15">
                <a:solidFill>
                  <a:schemeClr val="tx1"/>
                </a:solidFill>
                <a:effectLst/>
                <a:latin typeface="Calibri" panose="020F0502020204030204" pitchFamily="34" charset="0"/>
                <a:ea typeface="Calibri" panose="020F0502020204030204" pitchFamily="34" charset="0"/>
              </a:rPr>
              <a:t> revised </a:t>
            </a:r>
            <a:r>
              <a:rPr lang="en-US" sz="2800" b="1">
                <a:solidFill>
                  <a:schemeClr val="tx1"/>
                </a:solidFill>
                <a:effectLst/>
                <a:latin typeface="Calibri" panose="020F0502020204030204" pitchFamily="34" charset="0"/>
                <a:ea typeface="Calibri" panose="020F0502020204030204" pitchFamily="34" charset="0"/>
              </a:rPr>
              <a:t>recommendations</a:t>
            </a:r>
            <a:r>
              <a:rPr lang="en-US" sz="2800" b="1" spc="-15">
                <a:solidFill>
                  <a:schemeClr val="tx1"/>
                </a:solidFill>
                <a:effectLst/>
                <a:latin typeface="Calibri" panose="020F0502020204030204" pitchFamily="34" charset="0"/>
                <a:ea typeface="Calibri" panose="020F0502020204030204" pitchFamily="34" charset="0"/>
              </a:rPr>
              <a:t> </a:t>
            </a:r>
            <a:r>
              <a:rPr lang="en-US" sz="2800" b="1">
                <a:solidFill>
                  <a:schemeClr val="tx1"/>
                </a:solidFill>
                <a:effectLst/>
                <a:latin typeface="Calibri" panose="020F0502020204030204" pitchFamily="34" charset="0"/>
                <a:ea typeface="Calibri" panose="020F0502020204030204" pitchFamily="34" charset="0"/>
              </a:rPr>
              <a:t>from</a:t>
            </a:r>
            <a:r>
              <a:rPr lang="en-US" sz="2800" b="1" spc="-5">
                <a:solidFill>
                  <a:schemeClr val="tx1"/>
                </a:solidFill>
                <a:effectLst/>
                <a:latin typeface="Calibri" panose="020F0502020204030204" pitchFamily="34" charset="0"/>
                <a:ea typeface="Calibri" panose="020F0502020204030204" pitchFamily="34" charset="0"/>
              </a:rPr>
              <a:t> </a:t>
            </a:r>
            <a:r>
              <a:rPr lang="en-US" sz="2800" b="1">
                <a:solidFill>
                  <a:schemeClr val="tx1"/>
                </a:solidFill>
                <a:effectLst/>
                <a:latin typeface="Calibri" panose="020F0502020204030204" pitchFamily="34" charset="0"/>
                <a:ea typeface="Calibri" panose="020F0502020204030204" pitchFamily="34" charset="0"/>
              </a:rPr>
              <a:t>experts</a:t>
            </a:r>
            <a:endParaRPr lang="en-US" sz="2800" b="1" spc="-5">
              <a:solidFill>
                <a:schemeClr val="tx1"/>
              </a:solidFill>
              <a:effectLst/>
              <a:latin typeface="Calibri" panose="020F0502020204030204" pitchFamily="34" charset="0"/>
              <a:ea typeface="Calibri" panose="020F0502020204030204" pitchFamily="34" charset="0"/>
            </a:endParaRPr>
          </a:p>
        </p:txBody>
      </p:sp>
      <p:sp>
        <p:nvSpPr>
          <p:cNvPr id="12" name="Rectangle: Folded Corner 11">
            <a:extLst>
              <a:ext uri="{FF2B5EF4-FFF2-40B4-BE49-F238E27FC236}">
                <a16:creationId xmlns:a16="http://schemas.microsoft.com/office/drawing/2014/main" id="{8B715D76-30C9-3884-0E4A-9B570E2B7DD4}"/>
              </a:ext>
            </a:extLst>
          </p:cNvPr>
          <p:cNvSpPr/>
          <p:nvPr/>
        </p:nvSpPr>
        <p:spPr>
          <a:xfrm>
            <a:off x="0" y="0"/>
            <a:ext cx="4076700" cy="2972098"/>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00">
                <a:effectLst>
                  <a:outerShdw blurRad="38100" dist="38100" dir="2700000" algn="tl">
                    <a:srgbClr val="000000">
                      <a:alpha val="43137"/>
                    </a:srgbClr>
                  </a:outerShdw>
                </a:effectLst>
                <a:latin typeface="Arial Black"/>
              </a:rPr>
              <a:t>What is FAMS?</a:t>
            </a:r>
          </a:p>
        </p:txBody>
      </p:sp>
      <p:sp>
        <p:nvSpPr>
          <p:cNvPr id="3" name="TextBox 2">
            <a:extLst>
              <a:ext uri="{FF2B5EF4-FFF2-40B4-BE49-F238E27FC236}">
                <a16:creationId xmlns:a16="http://schemas.microsoft.com/office/drawing/2014/main" id="{E6DB0EC9-7485-13DB-4359-DAA95158D68F}"/>
              </a:ext>
            </a:extLst>
          </p:cNvPr>
          <p:cNvSpPr txBox="1"/>
          <p:nvPr/>
        </p:nvSpPr>
        <p:spPr>
          <a:xfrm>
            <a:off x="575127" y="5396865"/>
            <a:ext cx="10374087" cy="369332"/>
          </a:xfrm>
          <a:prstGeom prst="rect">
            <a:avLst/>
          </a:prstGeom>
          <a:noFill/>
        </p:spPr>
        <p:txBody>
          <a:bodyPr wrap="square" rtlCol="0">
            <a:spAutoFit/>
          </a:bodyPr>
          <a:lstStyle/>
          <a:p>
            <a:r>
              <a:rPr lang="en-US" b="1"/>
              <a:t>NOTE: The FAMS document only pertains to K-12 schools, not early childhood education. </a:t>
            </a:r>
          </a:p>
        </p:txBody>
      </p:sp>
    </p:spTree>
    <p:extLst>
      <p:ext uri="{BB962C8B-B14F-4D97-AF65-F5344CB8AC3E}">
        <p14:creationId xmlns:p14="http://schemas.microsoft.com/office/powerpoint/2010/main" val="353806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15939-59EC-91E1-2D3D-3FC50AE1D540}"/>
              </a:ext>
            </a:extLst>
          </p:cNvPr>
          <p:cNvSpPr txBox="1"/>
          <p:nvPr/>
        </p:nvSpPr>
        <p:spPr>
          <a:xfrm>
            <a:off x="697202" y="0"/>
            <a:ext cx="10722638" cy="6083303"/>
          </a:xfrm>
          <a:prstGeom prst="rect">
            <a:avLst/>
          </a:prstGeom>
          <a:solidFill>
            <a:schemeClr val="accent5"/>
          </a:solidFill>
          <a:ln w="38100">
            <a:solidFill>
              <a:schemeClr val="accent4"/>
            </a:solidFill>
          </a:ln>
        </p:spPr>
        <p:txBody>
          <a:bodyPr wrap="square" lIns="91440" tIns="45720" rIns="91440" bIns="45720" anchor="t">
            <a:noAutofit/>
          </a:bodyPr>
          <a:lstStyle/>
          <a:p>
            <a:pPr algn="ctr"/>
            <a:endParaRPr lang="en-US" sz="1100">
              <a:solidFill>
                <a:schemeClr val="bg1"/>
              </a:solidFill>
            </a:endParaRPr>
          </a:p>
          <a:p>
            <a:pPr algn="ctr"/>
            <a:r>
              <a:rPr lang="en-US" sz="3400">
                <a:solidFill>
                  <a:schemeClr val="bg1"/>
                </a:solidFill>
                <a:effectLst>
                  <a:outerShdw blurRad="38100" dist="38100" dir="2700000" algn="tl">
                    <a:srgbClr val="000000">
                      <a:alpha val="43137"/>
                    </a:srgbClr>
                  </a:outerShdw>
                </a:effectLst>
                <a:latin typeface="Arial Black"/>
              </a:rPr>
              <a:t>Who was on the Advisory Council?</a:t>
            </a:r>
          </a:p>
          <a:p>
            <a:pPr algn="ctr"/>
            <a:endParaRPr lang="en-US" sz="1600">
              <a:solidFill>
                <a:schemeClr val="bg1"/>
              </a:solidFill>
              <a:effectLst>
                <a:outerShdw blurRad="38100" dist="38100" dir="2700000" algn="tl">
                  <a:srgbClr val="000000">
                    <a:alpha val="43137"/>
                  </a:srgbClr>
                </a:outerShdw>
              </a:effectLst>
            </a:endParaRPr>
          </a:p>
          <a:p>
            <a:pPr algn="ctr"/>
            <a:r>
              <a:rPr lang="en-US" sz="2000">
                <a:latin typeface="+mn-lt"/>
              </a:rPr>
              <a:t>Michael </a:t>
            </a:r>
            <a:r>
              <a:rPr lang="en-US" sz="2000" err="1">
                <a:latin typeface="+mn-lt"/>
              </a:rPr>
              <a:t>Pistiner</a:t>
            </a:r>
            <a:r>
              <a:rPr lang="en-US" sz="2000">
                <a:latin typeface="+mn-lt"/>
              </a:rPr>
              <a:t> (MD, </a:t>
            </a:r>
            <a:r>
              <a:rPr lang="en-US" sz="2000" err="1">
                <a:latin typeface="+mn-lt"/>
              </a:rPr>
              <a:t>MMSc</a:t>
            </a:r>
            <a:r>
              <a:rPr lang="en-US" sz="2000">
                <a:latin typeface="+mn-lt"/>
              </a:rPr>
              <a:t>) </a:t>
            </a:r>
            <a:r>
              <a:rPr lang="en-US" sz="2000" i="1">
                <a:solidFill>
                  <a:schemeClr val="tx2"/>
                </a:solidFill>
                <a:latin typeface="+mn-lt"/>
                <a:ea typeface="+mn-ea"/>
                <a:cs typeface="Calibri"/>
              </a:rPr>
              <a:t>Mass General for Children </a:t>
            </a:r>
            <a:r>
              <a:rPr lang="en-US" sz="2000">
                <a:latin typeface="+mn-lt"/>
              </a:rPr>
              <a:t>– (Chairperson)</a:t>
            </a:r>
          </a:p>
          <a:p>
            <a:pPr algn="ctr"/>
            <a:endParaRPr lang="en-US" sz="2000">
              <a:solidFill>
                <a:schemeClr val="tx2"/>
              </a:solidFill>
              <a:latin typeface="+mn-lt"/>
              <a:ea typeface="+mn-ea"/>
              <a:cs typeface="Calibri"/>
            </a:endParaRPr>
          </a:p>
          <a:p>
            <a:pPr algn="ctr"/>
            <a:r>
              <a:rPr lang="en-US">
                <a:latin typeface="+mn-lt"/>
              </a:rPr>
              <a:t>Brooke Balchan (DO, FAAP) </a:t>
            </a:r>
            <a:r>
              <a:rPr lang="en-US" i="1">
                <a:solidFill>
                  <a:schemeClr val="tx2"/>
                </a:solidFill>
                <a:latin typeface="+mn-lt"/>
                <a:ea typeface="+mn-ea"/>
                <a:cs typeface="Calibri"/>
              </a:rPr>
              <a:t>American Academy of Pediatrics (AAP), Council on School Health</a:t>
            </a:r>
            <a:endParaRPr lang="en-US" i="1">
              <a:solidFill>
                <a:schemeClr val="tx2"/>
              </a:solidFill>
              <a:latin typeface="+mn-lt"/>
              <a:ea typeface="Calibri"/>
              <a:cs typeface="Calibri"/>
            </a:endParaRPr>
          </a:p>
          <a:p>
            <a:pPr algn="ctr"/>
            <a:r>
              <a:rPr lang="en-US">
                <a:latin typeface="+mn-lt"/>
              </a:rPr>
              <a:t>Andrea Boudreaux (PsyD, MPH, MHA, FACH) </a:t>
            </a:r>
            <a:r>
              <a:rPr lang="en-US" i="1">
                <a:solidFill>
                  <a:schemeClr val="tx2"/>
                </a:solidFill>
                <a:latin typeface="+mn-lt"/>
                <a:ea typeface="+mn-ea"/>
                <a:cs typeface="Calibri"/>
              </a:rPr>
              <a:t>American School Health Association (ASHA)</a:t>
            </a:r>
            <a:endParaRPr lang="en-US" i="1">
              <a:solidFill>
                <a:schemeClr val="tx2"/>
              </a:solidFill>
              <a:latin typeface="+mn-lt"/>
              <a:ea typeface="Calibri"/>
              <a:cs typeface="Calibri"/>
            </a:endParaRPr>
          </a:p>
          <a:p>
            <a:pPr algn="ctr"/>
            <a:r>
              <a:rPr lang="en-US">
                <a:latin typeface="+mn-lt"/>
              </a:rPr>
              <a:t>Kelly Cleary (MD, FAAP) </a:t>
            </a:r>
            <a:r>
              <a:rPr lang="en-US" i="1">
                <a:solidFill>
                  <a:schemeClr val="tx2"/>
                </a:solidFill>
                <a:latin typeface="+mn-lt"/>
                <a:ea typeface="+mn-ea"/>
                <a:cs typeface="Calibri"/>
              </a:rPr>
              <a:t>Food Allergy Research and Education (FARE)</a:t>
            </a:r>
            <a:endParaRPr lang="en-US" i="1">
              <a:solidFill>
                <a:schemeClr val="tx2"/>
              </a:solidFill>
              <a:latin typeface="+mn-lt"/>
              <a:ea typeface="Calibri"/>
              <a:cs typeface="Calibri"/>
            </a:endParaRPr>
          </a:p>
          <a:p>
            <a:pPr algn="ctr"/>
            <a:r>
              <a:rPr lang="en-US">
                <a:latin typeface="+mn-lt"/>
              </a:rPr>
              <a:t>Liz Dixon (MS) </a:t>
            </a:r>
            <a:r>
              <a:rPr lang="en-US" i="1">
                <a:solidFill>
                  <a:schemeClr val="tx2"/>
                </a:solidFill>
                <a:latin typeface="+mn-lt"/>
                <a:ea typeface="+mn-ea"/>
                <a:cs typeface="Calibri"/>
              </a:rPr>
              <a:t>Institute for Child Nutrition (ICN)</a:t>
            </a:r>
            <a:endParaRPr lang="en-US" i="1">
              <a:solidFill>
                <a:schemeClr val="tx2"/>
              </a:solidFill>
              <a:latin typeface="+mn-lt"/>
              <a:ea typeface="Calibri"/>
              <a:cs typeface="Calibri"/>
            </a:endParaRPr>
          </a:p>
          <a:p>
            <a:pPr algn="ctr"/>
            <a:r>
              <a:rPr lang="en-US">
                <a:latin typeface="+mn-lt"/>
              </a:rPr>
              <a:t>Eleanor Garrow-Holding &amp; Amelia Smith (JD) </a:t>
            </a:r>
            <a:r>
              <a:rPr lang="en-US" i="1">
                <a:solidFill>
                  <a:schemeClr val="tx2"/>
                </a:solidFill>
                <a:latin typeface="+mn-lt"/>
                <a:ea typeface="+mn-ea"/>
                <a:cs typeface="Calibri"/>
              </a:rPr>
              <a:t>Food Allergy &amp; Anaphylaxis Connection Team (FAACT)</a:t>
            </a:r>
            <a:endParaRPr lang="en-US" i="1">
              <a:solidFill>
                <a:schemeClr val="tx2"/>
              </a:solidFill>
              <a:latin typeface="+mn-lt"/>
              <a:ea typeface="Calibri"/>
              <a:cs typeface="Calibri"/>
            </a:endParaRPr>
          </a:p>
          <a:p>
            <a:pPr algn="ctr"/>
            <a:r>
              <a:rPr lang="en-US">
                <a:latin typeface="+mn-lt"/>
              </a:rPr>
              <a:t>Kayla Jackson </a:t>
            </a:r>
            <a:r>
              <a:rPr lang="en-US" i="1">
                <a:solidFill>
                  <a:schemeClr val="tx2"/>
                </a:solidFill>
                <a:latin typeface="+mn-lt"/>
                <a:ea typeface="+mn-ea"/>
                <a:cs typeface="Calibri"/>
              </a:rPr>
              <a:t>AASA, The School Superintendents Association </a:t>
            </a:r>
            <a:endParaRPr lang="en-US" i="1">
              <a:solidFill>
                <a:schemeClr val="tx2"/>
              </a:solidFill>
              <a:latin typeface="+mn-lt"/>
              <a:ea typeface="Calibri"/>
              <a:cs typeface="Calibri"/>
            </a:endParaRPr>
          </a:p>
          <a:p>
            <a:pPr algn="ctr"/>
            <a:r>
              <a:rPr lang="en-US">
                <a:latin typeface="+mn-lt"/>
              </a:rPr>
              <a:t>Susan Maffe (MS, RD, SNS) </a:t>
            </a:r>
            <a:r>
              <a:rPr lang="en-US" i="1">
                <a:solidFill>
                  <a:schemeClr val="tx2"/>
                </a:solidFill>
                <a:latin typeface="+mn-lt"/>
                <a:ea typeface="+mn-ea"/>
                <a:cs typeface="Calibri"/>
              </a:rPr>
              <a:t>School Nutrition Association (SNA)</a:t>
            </a:r>
            <a:endParaRPr lang="en-US" i="1">
              <a:solidFill>
                <a:schemeClr val="tx2"/>
              </a:solidFill>
              <a:latin typeface="+mn-lt"/>
              <a:ea typeface="Calibri"/>
              <a:cs typeface="Calibri"/>
            </a:endParaRPr>
          </a:p>
          <a:p>
            <a:pPr algn="ctr"/>
            <a:r>
              <a:rPr lang="en-US">
                <a:latin typeface="+mn-lt"/>
              </a:rPr>
              <a:t>Lynda Mitchell (MA, CAE) </a:t>
            </a:r>
            <a:r>
              <a:rPr lang="en-US" i="1">
                <a:solidFill>
                  <a:schemeClr val="tx2"/>
                </a:solidFill>
                <a:latin typeface="+mn-lt"/>
                <a:ea typeface="+mn-ea"/>
                <a:cs typeface="Calibri"/>
              </a:rPr>
              <a:t>Allergy &amp; Asthma Network</a:t>
            </a:r>
            <a:endParaRPr lang="en-US" i="1">
              <a:solidFill>
                <a:schemeClr val="tx2"/>
              </a:solidFill>
              <a:latin typeface="+mn-lt"/>
              <a:ea typeface="Calibri"/>
              <a:cs typeface="Calibri"/>
            </a:endParaRPr>
          </a:p>
          <a:p>
            <a:pPr algn="ctr"/>
            <a:r>
              <a:rPr lang="en-US">
                <a:latin typeface="+mn-lt"/>
              </a:rPr>
              <a:t>Linda Neumann (RN) </a:t>
            </a:r>
            <a:r>
              <a:rPr lang="en-US" i="1">
                <a:solidFill>
                  <a:schemeClr val="tx2"/>
                </a:solidFill>
                <a:latin typeface="+mn-lt"/>
                <a:ea typeface="+mn-ea"/>
                <a:cs typeface="Calibri"/>
              </a:rPr>
              <a:t>National Association of School Nurses (NASN)</a:t>
            </a:r>
            <a:endParaRPr lang="en-US" i="1">
              <a:solidFill>
                <a:schemeClr val="tx2"/>
              </a:solidFill>
              <a:latin typeface="+mn-lt"/>
              <a:ea typeface="Calibri"/>
              <a:cs typeface="Calibri"/>
            </a:endParaRPr>
          </a:p>
          <a:p>
            <a:pPr algn="ctr"/>
            <a:r>
              <a:rPr lang="en-US">
                <a:latin typeface="+mn-lt"/>
              </a:rPr>
              <a:t>Jenna Riemenschneider (MSc) </a:t>
            </a:r>
            <a:r>
              <a:rPr lang="en-US" i="1">
                <a:solidFill>
                  <a:schemeClr val="tx2"/>
                </a:solidFill>
                <a:latin typeface="+mn-lt"/>
                <a:ea typeface="+mn-ea"/>
                <a:cs typeface="Calibri"/>
              </a:rPr>
              <a:t>Asthma and Allergy Foundation of America (AAFA)</a:t>
            </a:r>
            <a:endParaRPr lang="en-US" i="1">
              <a:solidFill>
                <a:schemeClr val="tx2"/>
              </a:solidFill>
              <a:latin typeface="+mn-lt"/>
              <a:ea typeface="Calibri"/>
              <a:cs typeface="Calibri"/>
            </a:endParaRPr>
          </a:p>
          <a:p>
            <a:pPr algn="ctr"/>
            <a:r>
              <a:rPr lang="en-US">
                <a:latin typeface="+mn-lt"/>
              </a:rPr>
              <a:t>Thomas Silvera (MSHS-PH) </a:t>
            </a:r>
            <a:r>
              <a:rPr lang="en-US" i="1">
                <a:solidFill>
                  <a:schemeClr val="tx2"/>
                </a:solidFill>
                <a:latin typeface="+mn-lt"/>
                <a:ea typeface="+mn-ea"/>
                <a:cs typeface="Calibri"/>
              </a:rPr>
              <a:t>Elijah-Alavi Foundation</a:t>
            </a:r>
            <a:endParaRPr lang="en-US" i="1">
              <a:solidFill>
                <a:schemeClr val="tx2"/>
              </a:solidFill>
              <a:latin typeface="+mn-lt"/>
              <a:ea typeface="Calibri"/>
              <a:cs typeface="Calibri"/>
            </a:endParaRPr>
          </a:p>
          <a:p>
            <a:pPr algn="ctr"/>
            <a:r>
              <a:rPr lang="en-US">
                <a:latin typeface="+mn-lt"/>
              </a:rPr>
              <a:t>Mary Vargas (JD) </a:t>
            </a:r>
            <a:r>
              <a:rPr lang="en-US" i="1">
                <a:solidFill>
                  <a:schemeClr val="tx2"/>
                </a:solidFill>
                <a:latin typeface="+mn-lt"/>
                <a:ea typeface="+mn-ea"/>
                <a:cs typeface="Calibri"/>
              </a:rPr>
              <a:t>Stein &amp; Vargas LLP</a:t>
            </a:r>
            <a:r>
              <a:rPr lang="en-US" i="1">
                <a:latin typeface="+mn-lt"/>
              </a:rPr>
              <a:t> </a:t>
            </a:r>
          </a:p>
          <a:p>
            <a:pPr algn="ctr"/>
            <a:r>
              <a:rPr lang="en-US">
                <a:latin typeface="+mn-lt"/>
              </a:rPr>
              <a:t>Julie Wang (MD) </a:t>
            </a:r>
            <a:r>
              <a:rPr lang="en-US" i="1">
                <a:solidFill>
                  <a:schemeClr val="tx2"/>
                </a:solidFill>
                <a:latin typeface="+mn-lt"/>
                <a:ea typeface="+mn-ea"/>
                <a:cs typeface="Calibri"/>
              </a:rPr>
              <a:t>American Academy of Pediatrics (AAP), Icahn School of Medicine at Mount Sinai</a:t>
            </a:r>
            <a:endParaRPr lang="en-US" i="1">
              <a:solidFill>
                <a:schemeClr val="tx2"/>
              </a:solidFill>
              <a:latin typeface="+mn-lt"/>
              <a:ea typeface="Calibri"/>
              <a:cs typeface="Calibri"/>
            </a:endParaRPr>
          </a:p>
          <a:p>
            <a:pPr lvl="1" algn="ctr"/>
            <a:endParaRPr lang="en-US">
              <a:solidFill>
                <a:schemeClr val="bg1"/>
              </a:solidFill>
              <a:effectLst>
                <a:outerShdw blurRad="38100" dist="38100" dir="2700000" algn="tl">
                  <a:srgbClr val="000000">
                    <a:alpha val="43137"/>
                  </a:srgbClr>
                </a:outerShdw>
              </a:effectLst>
              <a:latin typeface="+mn-lt"/>
              <a:ea typeface="Calibri"/>
              <a:cs typeface="Calibri"/>
            </a:endParaRPr>
          </a:p>
          <a:p>
            <a:pPr lvl="1" algn="ctr"/>
            <a:endParaRPr lang="en-US" sz="2400">
              <a:solidFill>
                <a:schemeClr val="bg1"/>
              </a:solidFill>
              <a:effectLst>
                <a:outerShdw blurRad="38100" dist="38100" dir="2700000" algn="tl">
                  <a:srgbClr val="000000">
                    <a:alpha val="43137"/>
                  </a:srgbClr>
                </a:outerShdw>
              </a:effectLst>
              <a:latin typeface="+mn-lt"/>
            </a:endParaRPr>
          </a:p>
        </p:txBody>
      </p:sp>
      <p:sp>
        <p:nvSpPr>
          <p:cNvPr id="2" name="Rectangle 1">
            <a:extLst>
              <a:ext uri="{FF2B5EF4-FFF2-40B4-BE49-F238E27FC236}">
                <a16:creationId xmlns:a16="http://schemas.microsoft.com/office/drawing/2014/main" id="{DCD59573-E446-ED9F-48F8-D8E97385F382}"/>
              </a:ext>
            </a:extLst>
          </p:cNvPr>
          <p:cNvSpPr/>
          <p:nvPr/>
        </p:nvSpPr>
        <p:spPr>
          <a:xfrm>
            <a:off x="73890" y="6226466"/>
            <a:ext cx="5764213" cy="185422"/>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52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1211-E492-8F05-FB3F-4E4142C5DB5C}"/>
              </a:ext>
            </a:extLst>
          </p:cNvPr>
          <p:cNvSpPr>
            <a:spLocks noGrp="1"/>
          </p:cNvSpPr>
          <p:nvPr>
            <p:ph type="title"/>
          </p:nvPr>
        </p:nvSpPr>
        <p:spPr/>
        <p:txBody>
          <a:bodyPr/>
          <a:lstStyle/>
          <a:p>
            <a:r>
              <a:rPr lang="en-US" b="1"/>
              <a:t>Approach/ Work Plan</a:t>
            </a:r>
          </a:p>
        </p:txBody>
      </p:sp>
      <p:sp>
        <p:nvSpPr>
          <p:cNvPr id="8" name="TextBox 7">
            <a:extLst>
              <a:ext uri="{FF2B5EF4-FFF2-40B4-BE49-F238E27FC236}">
                <a16:creationId xmlns:a16="http://schemas.microsoft.com/office/drawing/2014/main" id="{74A36FDA-AA45-277F-5F24-8E4247E6BFB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Who endorsed the FAMS Recommendations?</a:t>
            </a:r>
            <a:endParaRPr kumimoji="0" lang="en-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4BBBB839-C606-DF46-2D8F-72F7FDC99546}"/>
              </a:ext>
            </a:extLst>
          </p:cNvPr>
          <p:cNvPicPr>
            <a:picLocks noChangeAspect="1"/>
          </p:cNvPicPr>
          <p:nvPr/>
        </p:nvPicPr>
        <p:blipFill>
          <a:blip r:embed="rId3"/>
          <a:srcRect l="20316" t="35949" r="21203" b="28945"/>
          <a:stretch/>
        </p:blipFill>
        <p:spPr>
          <a:xfrm>
            <a:off x="39117" y="1219563"/>
            <a:ext cx="12131008" cy="4096184"/>
          </a:xfrm>
          <a:prstGeom prst="rect">
            <a:avLst/>
          </a:prstGeom>
        </p:spPr>
      </p:pic>
    </p:spTree>
    <p:extLst>
      <p:ext uri="{BB962C8B-B14F-4D97-AF65-F5344CB8AC3E}">
        <p14:creationId xmlns:p14="http://schemas.microsoft.com/office/powerpoint/2010/main" val="238813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What are the FAMS Expert Recommendations?</a:t>
            </a:r>
            <a:endParaRPr kumimoji="0" lang="en-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1642" b="7833"/>
          <a:stretch/>
        </p:blipFill>
        <p:spPr>
          <a:xfrm>
            <a:off x="1436185" y="697565"/>
            <a:ext cx="4416357" cy="5391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E27362E-8368-91DE-BBD1-F48762DA5E26}"/>
              </a:ext>
            </a:extLst>
          </p:cNvPr>
          <p:cNvPicPr>
            <a:picLocks noChangeAspect="1"/>
          </p:cNvPicPr>
          <p:nvPr/>
        </p:nvPicPr>
        <p:blipFill rotWithShape="1">
          <a:blip r:embed="rId4"/>
          <a:srcRect l="19388" t="9830" r="61782" b="8439"/>
          <a:stretch/>
        </p:blipFill>
        <p:spPr>
          <a:xfrm>
            <a:off x="6568352" y="697566"/>
            <a:ext cx="4416357" cy="5391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307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9D92-3EDA-38DB-B88B-40197AFDF303}"/>
              </a:ext>
            </a:extLst>
          </p:cNvPr>
          <p:cNvSpPr>
            <a:spLocks noGrp="1"/>
          </p:cNvSpPr>
          <p:nvPr>
            <p:ph type="title"/>
          </p:nvPr>
        </p:nvSpPr>
        <p:spPr/>
        <p:txBody>
          <a:bodyPr/>
          <a:lstStyle/>
          <a:p>
            <a:r>
              <a:rPr lang="en-US" b="1"/>
              <a:t>Deliverables</a:t>
            </a:r>
          </a:p>
        </p:txBody>
      </p:sp>
      <p:pic>
        <p:nvPicPr>
          <p:cNvPr id="9" name="Picture 8" descr="Pencils">
            <a:extLst>
              <a:ext uri="{FF2B5EF4-FFF2-40B4-BE49-F238E27FC236}">
                <a16:creationId xmlns:a16="http://schemas.microsoft.com/office/drawing/2014/main" id="{EA5F00B5-2A0A-62EC-69A6-B6FBEFCEFD4F}"/>
              </a:ext>
            </a:extLst>
          </p:cNvPr>
          <p:cNvPicPr>
            <a:picLocks noChangeAspect="1"/>
          </p:cNvPicPr>
          <p:nvPr/>
        </p:nvPicPr>
        <p:blipFill rotWithShape="1">
          <a:blip r:embed="rId3">
            <a:extLst>
              <a:ext uri="{28A0092B-C50C-407E-A947-70E740481C1C}">
                <a14:useLocalDpi xmlns:a14="http://schemas.microsoft.com/office/drawing/2010/main" val="0"/>
              </a:ext>
            </a:extLst>
          </a:blip>
          <a:srcRect l="-4275" b="11112"/>
          <a:stretch/>
        </p:blipFill>
        <p:spPr>
          <a:xfrm flipH="1">
            <a:off x="-3" y="0"/>
            <a:ext cx="10244472" cy="6096000"/>
          </a:xfrm>
          <a:prstGeom prst="rect">
            <a:avLst/>
          </a:prstGeom>
        </p:spPr>
      </p:pic>
      <p:pic>
        <p:nvPicPr>
          <p:cNvPr id="10" name="Picture 9" descr="Pencils">
            <a:extLst>
              <a:ext uri="{FF2B5EF4-FFF2-40B4-BE49-F238E27FC236}">
                <a16:creationId xmlns:a16="http://schemas.microsoft.com/office/drawing/2014/main" id="{2CC5F4AE-31D3-6328-E79C-C31ED6437F48}"/>
              </a:ext>
            </a:extLst>
          </p:cNvPr>
          <p:cNvPicPr>
            <a:picLocks noChangeAspect="1"/>
          </p:cNvPicPr>
          <p:nvPr/>
        </p:nvPicPr>
        <p:blipFill rotWithShape="1">
          <a:blip r:embed="rId3">
            <a:extLst>
              <a:ext uri="{28A0092B-C50C-407E-A947-70E740481C1C}">
                <a14:useLocalDpi xmlns:a14="http://schemas.microsoft.com/office/drawing/2010/main" val="0"/>
              </a:ext>
            </a:extLst>
          </a:blip>
          <a:srcRect l="-4275" r="45473" b="11112"/>
          <a:stretch/>
        </p:blipFill>
        <p:spPr>
          <a:xfrm flipH="1">
            <a:off x="6953693" y="911"/>
            <a:ext cx="5777022" cy="6096000"/>
          </a:xfrm>
          <a:prstGeom prst="rect">
            <a:avLst/>
          </a:prstGeom>
        </p:spPr>
      </p:pic>
      <p:sp>
        <p:nvSpPr>
          <p:cNvPr id="4" name="Content Placeholder 2">
            <a:extLst>
              <a:ext uri="{FF2B5EF4-FFF2-40B4-BE49-F238E27FC236}">
                <a16:creationId xmlns:a16="http://schemas.microsoft.com/office/drawing/2014/main" id="{46633068-5976-61C9-5E01-C320C949E347}"/>
              </a:ext>
            </a:extLst>
          </p:cNvPr>
          <p:cNvSpPr txBox="1">
            <a:spLocks/>
          </p:cNvSpPr>
          <p:nvPr/>
        </p:nvSpPr>
        <p:spPr>
          <a:xfrm>
            <a:off x="3934046" y="788186"/>
            <a:ext cx="8070708" cy="5325534"/>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7000"/>
              </a:lnSpc>
              <a:spcBef>
                <a:spcPts val="0"/>
              </a:spcBef>
              <a:buNone/>
            </a:pPr>
            <a:endParaRPr lang="en-US" sz="1800" b="1">
              <a:latin typeface="Calibri" panose="020F0502020204030204" pitchFamily="34" charset="0"/>
              <a:ea typeface="Calibri" panose="020F0502020204030204" pitchFamily="34" charset="0"/>
              <a:cs typeface="Arial" panose="020B0604020202020204" pitchFamily="34" charset="0"/>
            </a:endParaRPr>
          </a:p>
          <a:p>
            <a:pPr marL="457200" lvl="1" indent="0">
              <a:lnSpc>
                <a:spcPct val="107000"/>
              </a:lnSpc>
              <a:spcBef>
                <a:spcPts val="0"/>
              </a:spcBef>
              <a:buNone/>
            </a:pPr>
            <a:endParaRPr lang="en-US" sz="2800" b="1">
              <a:solidFill>
                <a:schemeClr val="tx2"/>
              </a:solidFill>
              <a:latin typeface="Calibri" panose="020F0502020204030204" pitchFamily="34" charset="0"/>
              <a:ea typeface="Calibri" panose="020F0502020204030204" pitchFamily="34" charset="0"/>
              <a:cs typeface="Arial" panose="020B0604020202020204" pitchFamily="34" charset="0"/>
            </a:endParaRPr>
          </a:p>
          <a:p>
            <a:pPr marL="914400" lvl="1" indent="-457200">
              <a:lnSpc>
                <a:spcPct val="107000"/>
              </a:lnSpc>
              <a:spcBef>
                <a:spcPts val="0"/>
              </a:spcBef>
              <a:buFont typeface="+mj-lt"/>
              <a:buAutoNum type="arabicPeriod"/>
            </a:pPr>
            <a:r>
              <a:rPr lang="en-US" sz="2800" b="1">
                <a:solidFill>
                  <a:schemeClr val="tx2"/>
                </a:solidFill>
                <a:latin typeface="Calibri" panose="020F0502020204030204" pitchFamily="34" charset="0"/>
                <a:ea typeface="Calibri" panose="020F0502020204030204" pitchFamily="34" charset="0"/>
                <a:cs typeface="Arial" panose="020B0604020202020204" pitchFamily="34" charset="0"/>
              </a:rPr>
              <a:t>Personnel Training and Education</a:t>
            </a:r>
          </a:p>
          <a:p>
            <a:pPr marL="914400" lvl="1" indent="-457200">
              <a:lnSpc>
                <a:spcPct val="107000"/>
              </a:lnSpc>
              <a:spcBef>
                <a:spcPts val="0"/>
              </a:spcBef>
              <a:buFont typeface="+mj-lt"/>
              <a:buAutoNum type="arabicPeriod"/>
            </a:pPr>
            <a:r>
              <a:rPr lang="en-US" sz="2800" b="1">
                <a:solidFill>
                  <a:schemeClr val="tx2"/>
                </a:solidFill>
                <a:latin typeface="Calibri" panose="020F0502020204030204" pitchFamily="34" charset="0"/>
                <a:ea typeface="Calibri" panose="020F0502020204030204" pitchFamily="34" charset="0"/>
                <a:cs typeface="Arial" panose="020B0604020202020204" pitchFamily="34" charset="0"/>
              </a:rPr>
              <a:t>Preventing Allergen Exposure</a:t>
            </a:r>
          </a:p>
          <a:p>
            <a:pPr marL="914400" lvl="1" indent="-457200">
              <a:lnSpc>
                <a:spcPct val="107000"/>
              </a:lnSpc>
              <a:spcBef>
                <a:spcPts val="0"/>
              </a:spcBef>
              <a:buFont typeface="+mj-lt"/>
              <a:buAutoNum type="arabicPeriod"/>
            </a:pPr>
            <a:r>
              <a:rPr lang="en-US" sz="2800" b="1">
                <a:solidFill>
                  <a:schemeClr val="tx2"/>
                </a:solidFill>
                <a:latin typeface="Calibri" panose="020F0502020204030204" pitchFamily="34" charset="0"/>
                <a:ea typeface="Calibri" panose="020F0502020204030204" pitchFamily="34" charset="0"/>
                <a:cs typeface="Arial" panose="020B0604020202020204" pitchFamily="34" charset="0"/>
              </a:rPr>
              <a:t>Preparing for Emergencies</a:t>
            </a:r>
          </a:p>
          <a:p>
            <a:pPr marL="914400" lvl="1" indent="-457200">
              <a:lnSpc>
                <a:spcPct val="107000"/>
              </a:lnSpc>
              <a:spcBef>
                <a:spcPts val="0"/>
              </a:spcBef>
              <a:buFont typeface="+mj-lt"/>
              <a:buAutoNum type="arabicPeriod"/>
            </a:pPr>
            <a:r>
              <a:rPr lang="en-US" sz="2800" b="1">
                <a:solidFill>
                  <a:schemeClr val="tx2"/>
                </a:solidFill>
                <a:latin typeface="Calibri" panose="020F0502020204030204" pitchFamily="34" charset="0"/>
                <a:ea typeface="Calibri" panose="020F0502020204030204" pitchFamily="34" charset="0"/>
                <a:cs typeface="Arial" panose="020B0604020202020204" pitchFamily="34" charset="0"/>
              </a:rPr>
              <a:t>Communication and Collaboration</a:t>
            </a:r>
            <a:endParaRPr lang="en-US">
              <a:solidFill>
                <a:schemeClr val="tx2"/>
              </a:solidFill>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buFont typeface="Arial" panose="020B0604020202020204" pitchFamily="34" charset="0"/>
              <a:buNone/>
            </a:pPr>
            <a:endParaRPr lang="en-US" sz="900">
              <a:solidFill>
                <a:schemeClr val="tx2"/>
              </a:solidFill>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A49C5F-6184-BAA3-25B5-2746968D4196}"/>
              </a:ext>
            </a:extLst>
          </p:cNvPr>
          <p:cNvSpPr txBox="1"/>
          <p:nvPr/>
        </p:nvSpPr>
        <p:spPr>
          <a:xfrm>
            <a:off x="150414" y="-69116"/>
            <a:ext cx="10974198" cy="1077218"/>
          </a:xfrm>
          <a:prstGeom prst="rect">
            <a:avLst/>
          </a:prstGeom>
          <a:noFill/>
        </p:spPr>
        <p:txBody>
          <a:bodyPr wrap="square" lIns="91440" tIns="45720" rIns="91440" bIns="45720" rtlCol="0" anchor="t">
            <a:spAutoFit/>
          </a:bodyPr>
          <a:lstStyle/>
          <a:p>
            <a:pPr lvl="1"/>
            <a:r>
              <a:rPr lang="en-US" sz="3200">
                <a:latin typeface="Arial Black"/>
              </a:rPr>
              <a:t>What are the 4 Sections of the FAMS Expert Recommendations?</a:t>
            </a:r>
          </a:p>
        </p:txBody>
      </p:sp>
    </p:spTree>
    <p:extLst>
      <p:ext uri="{BB962C8B-B14F-4D97-AF65-F5344CB8AC3E}">
        <p14:creationId xmlns:p14="http://schemas.microsoft.com/office/powerpoint/2010/main" val="9969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Section 1: Personnel Training and Education</a:t>
            </a:r>
            <a:endParaRPr kumimoji="0" lang="en-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2240" b="49362"/>
          <a:stretch/>
        </p:blipFill>
        <p:spPr>
          <a:xfrm>
            <a:off x="1566154" y="697566"/>
            <a:ext cx="8501973" cy="527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A1ABB8F9-F0B0-99CB-9D73-574D212EAF1B}"/>
              </a:ext>
            </a:extLst>
          </p:cNvPr>
          <p:cNvSpPr/>
          <p:nvPr/>
        </p:nvSpPr>
        <p:spPr>
          <a:xfrm>
            <a:off x="1752600" y="2590793"/>
            <a:ext cx="8153400" cy="3048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20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3500">
                <a:latin typeface="Arial Black"/>
              </a:rPr>
              <a:t>Section 1: Personnel Training and Education</a:t>
            </a:r>
            <a:endParaRPr kumimoji="0" lang="en-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2240" b="49362"/>
          <a:stretch/>
        </p:blipFill>
        <p:spPr>
          <a:xfrm>
            <a:off x="1566154" y="697566"/>
            <a:ext cx="8501973" cy="527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DA6C86B8-3D9B-C4B8-25D0-3029388FF86B}"/>
              </a:ext>
            </a:extLst>
          </p:cNvPr>
          <p:cNvSpPr/>
          <p:nvPr/>
        </p:nvSpPr>
        <p:spPr>
          <a:xfrm>
            <a:off x="1752600" y="2862942"/>
            <a:ext cx="8153400" cy="4706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181703"/>
      </p:ext>
    </p:extLst>
  </p:cSld>
  <p:clrMapOvr>
    <a:masterClrMapping/>
  </p:clrMapOvr>
</p:sld>
</file>

<file path=ppt/theme/theme1.xml><?xml version="1.0" encoding="utf-8"?>
<a:theme xmlns:a="http://schemas.openxmlformats.org/drawingml/2006/main" name="FARE Theme">
  <a:themeElements>
    <a:clrScheme name="Custom 4">
      <a:dk1>
        <a:sysClr val="windowText" lastClr="000000"/>
      </a:dk1>
      <a:lt1>
        <a:sysClr val="window" lastClr="FFFFFF"/>
      </a:lt1>
      <a:dk2>
        <a:srgbClr val="0E3F80"/>
      </a:dk2>
      <a:lt2>
        <a:srgbClr val="EEECE1"/>
      </a:lt2>
      <a:accent1>
        <a:srgbClr val="1D4F91"/>
      </a:accent1>
      <a:accent2>
        <a:srgbClr val="C21E39"/>
      </a:accent2>
      <a:accent3>
        <a:srgbClr val="19B86B"/>
      </a:accent3>
      <a:accent4>
        <a:srgbClr val="522398"/>
      </a:accent4>
      <a:accent5>
        <a:srgbClr val="15A1AB"/>
      </a:accent5>
      <a:accent6>
        <a:srgbClr val="F79646"/>
      </a:accent6>
      <a:hlink>
        <a:srgbClr val="00B050"/>
      </a:hlink>
      <a:folHlink>
        <a:srgbClr val="CEEA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RE Theme" id="{F8DF0BE0-C35D-4380-B3BE-4773CBED79FB}" vid="{F34AE72A-96E5-4516-AEA5-D7E4F790FB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93D341D52E948B1D9733A39C3D1BE" ma:contentTypeVersion="19" ma:contentTypeDescription="Create a new document." ma:contentTypeScope="" ma:versionID="a52dd647bdea06b9bb46fdb003a06d42">
  <xsd:schema xmlns:xsd="http://www.w3.org/2001/XMLSchema" xmlns:xs="http://www.w3.org/2001/XMLSchema" xmlns:p="http://schemas.microsoft.com/office/2006/metadata/properties" xmlns:ns2="d9bf2a86-f4b0-498e-9a78-59bee144fdfd" xmlns:ns3="89034230-b3e4-495d-a686-c19188f4dbd7" targetNamespace="http://schemas.microsoft.com/office/2006/metadata/properties" ma:root="true" ma:fieldsID="cefd9cf71c16e6f8768eaee5178ad3ec" ns2:_="" ns3:_="">
    <xsd:import namespace="d9bf2a86-f4b0-498e-9a78-59bee144fdfd"/>
    <xsd:import namespace="89034230-b3e4-495d-a686-c19188f4db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DateTim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f2a86-f4b0-498e-9a78-59bee144f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DateTime" ma:index="20" nillable="true" ma:displayName="Date Time" ma:format="DateTime" ma:internalName="DateTime">
      <xsd:simpleType>
        <xsd:restriction base="dms:DateTim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1fb441-0fbc-490f-ad0e-787f167459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034230-b3e4-495d-a686-c19188f4db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694891-532c-45e4-9bf4-4ef7ecb15921}" ma:internalName="TaxCatchAll" ma:showField="CatchAllData" ma:web="89034230-b3e4-495d-a686-c19188f4d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bf2a86-f4b0-498e-9a78-59bee144fdfd">
      <Terms xmlns="http://schemas.microsoft.com/office/infopath/2007/PartnerControls"/>
    </lcf76f155ced4ddcb4097134ff3c332f>
    <DateTime xmlns="d9bf2a86-f4b0-498e-9a78-59bee144fdfd" xsi:nil="true"/>
    <TaxCatchAll xmlns="89034230-b3e4-495d-a686-c19188f4dbd7" xsi:nil="true"/>
  </documentManagement>
</p:properties>
</file>

<file path=customXml/itemProps1.xml><?xml version="1.0" encoding="utf-8"?>
<ds:datastoreItem xmlns:ds="http://schemas.openxmlformats.org/officeDocument/2006/customXml" ds:itemID="{0F42986D-407E-4A77-B516-7DBFF37C94AD}">
  <ds:schemaRefs>
    <ds:schemaRef ds:uri="89034230-b3e4-495d-a686-c19188f4dbd7"/>
    <ds:schemaRef ds:uri="d9bf2a86-f4b0-498e-9a78-59bee144fd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04E971-B60F-42F9-8D8F-15817ACCF64F}">
  <ds:schemaRefs>
    <ds:schemaRef ds:uri="http://schemas.microsoft.com/sharepoint/v3/contenttype/forms"/>
  </ds:schemaRefs>
</ds:datastoreItem>
</file>

<file path=customXml/itemProps3.xml><?xml version="1.0" encoding="utf-8"?>
<ds:datastoreItem xmlns:ds="http://schemas.openxmlformats.org/officeDocument/2006/customXml" ds:itemID="{C2AB7AA6-02A5-44A4-85F3-F97305824E1F}">
  <ds:schemaRefs>
    <ds:schemaRef ds:uri="89034230-b3e4-495d-a686-c19188f4dbd7"/>
    <ds:schemaRef ds:uri="d9bf2a86-f4b0-498e-9a78-59bee144fd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15</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FARE Theme</vt:lpstr>
      <vt:lpstr>Deliverables</vt:lpstr>
      <vt:lpstr>Approach/ Work Plan</vt:lpstr>
      <vt:lpstr>Project Goal</vt:lpstr>
      <vt:lpstr>PowerPoint Presentation</vt:lpstr>
      <vt:lpstr>Approach/ Work Plan</vt:lpstr>
      <vt:lpstr>PowerPoint Presentation</vt:lpstr>
      <vt:lpstr>Deliverables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Allergy Guidelines (K-12)</dc:title>
  <dc:creator>Christine Creter</dc:creator>
  <cp:revision>4</cp:revision>
  <dcterms:created xsi:type="dcterms:W3CDTF">2023-08-14T11:06:41Z</dcterms:created>
  <dcterms:modified xsi:type="dcterms:W3CDTF">2024-10-09T15:41:13Z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0x0101005CF93D341D52E948B1D9733A39C3D1BE</vt:lpwstr>
  </property>
  <property fmtid="{D5CDD505-2E9C-101B-9397-08002B2CF9AE}" pid="3" name="MediaServiceImageTags">
    <vt:lpwstr/>
  </property>
</Properties>
</file>