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Lst>
  <p:notesMasterIdLst>
    <p:notesMasterId r:id="rId23"/>
  </p:notesMasterIdLst>
  <p:sldIdLst>
    <p:sldId id="272" r:id="rId5"/>
    <p:sldId id="282" r:id="rId6"/>
    <p:sldId id="258" r:id="rId7"/>
    <p:sldId id="271" r:id="rId8"/>
    <p:sldId id="280" r:id="rId9"/>
    <p:sldId id="281" r:id="rId10"/>
    <p:sldId id="287" r:id="rId11"/>
    <p:sldId id="283" r:id="rId12"/>
    <p:sldId id="284" r:id="rId13"/>
    <p:sldId id="285" r:id="rId14"/>
    <p:sldId id="286" r:id="rId15"/>
    <p:sldId id="288" r:id="rId16"/>
    <p:sldId id="289" r:id="rId17"/>
    <p:sldId id="278" r:id="rId18"/>
    <p:sldId id="256" r:id="rId19"/>
    <p:sldId id="293" r:id="rId20"/>
    <p:sldId id="290" r:id="rId21"/>
    <p:sldId id="291" r:id="rId22"/>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DEC80B-42E5-E1C1-C271-7477717B17F8}" name="Paul Scribner" initials="PS" userId="S::pscribner@foodallergy.org::ddbb23e3-c013-4cc7-a27b-14584e737c84" providerId="AD"/>
  <p188:author id="{71481C10-8471-A289-1290-DD32916D9B9D}" name="Joanna Ribisl" initials="JR" userId="S::joannar@cretergroup.com::cae96d9f-14bb-43bb-a617-080c3dcaaac7" providerId="AD"/>
  <p188:author id="{CAEE70F7-6FA2-D018-9B8A-BC891DFEC3A9}" name="St. George, Abby" initials="AS" userId="S::astgeorge@aap.org::8903dd45-33a0-4c15-803c-54fb8cc8ddb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AD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23AAFF-30A2-41A7-AB0F-4BB574ED1B60}" v="9" dt="2024-10-08T16:49:51.646"/>
    <p1510:client id="{7A46918B-D1D9-4CD0-B3CA-0F5761FCF3DC}" v="81" dt="2024-10-08T16:46:49.355"/>
    <p1510:client id="{EBB6AF0C-E988-4999-82AD-AE7584E3B964}" v="3" dt="2024-10-08T16:51:00.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D18EB-566A-40F9-A36D-C4B7A08DEAC2}"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CE133D-6340-4DCB-88B1-F44F0A369FF2}" type="slidenum">
              <a:rPr lang="en-US" smtClean="0"/>
              <a:t>‹#›</a:t>
            </a:fld>
            <a:endParaRPr lang="en-US"/>
          </a:p>
        </p:txBody>
      </p:sp>
    </p:spTree>
    <p:extLst>
      <p:ext uri="{BB962C8B-B14F-4D97-AF65-F5344CB8AC3E}">
        <p14:creationId xmlns:p14="http://schemas.microsoft.com/office/powerpoint/2010/main" val="40243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a:p>
          <a:p>
            <a:endParaRPr lang="es-us"/>
          </a:p>
        </p:txBody>
      </p:sp>
      <p:sp>
        <p:nvSpPr>
          <p:cNvPr id="4" name="Slide Number Placeholder 3"/>
          <p:cNvSpPr>
            <a:spLocks noGrp="1"/>
          </p:cNvSpPr>
          <p:nvPr>
            <p:ph type="sldNum" sz="quarter" idx="5"/>
          </p:nvPr>
        </p:nvSpPr>
        <p:spPr/>
        <p:txBody>
          <a:bodyPr/>
          <a:lstStyle/>
          <a:p>
            <a:pPr algn="l" rtl="0"/>
            <a:fld id="{2BCE133D-6340-4DCB-88B1-F44F0A369FF2}" type="slidenum">
              <a:rPr/>
              <a:t>2</a:t>
            </a:fld>
            <a:endParaRPr lang="es-us"/>
          </a:p>
        </p:txBody>
      </p:sp>
    </p:spTree>
    <p:extLst>
      <p:ext uri="{BB962C8B-B14F-4D97-AF65-F5344CB8AC3E}">
        <p14:creationId xmlns:p14="http://schemas.microsoft.com/office/powerpoint/2010/main" val="299820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El glosario se encuentra en la página 5.</a:t>
            </a:r>
          </a:p>
        </p:txBody>
      </p:sp>
      <p:sp>
        <p:nvSpPr>
          <p:cNvPr id="4" name="Slide Number Placeholder 3"/>
          <p:cNvSpPr>
            <a:spLocks noGrp="1"/>
          </p:cNvSpPr>
          <p:nvPr>
            <p:ph type="sldNum" sz="quarter" idx="5"/>
          </p:nvPr>
        </p:nvSpPr>
        <p:spPr/>
        <p:txBody>
          <a:bodyPr/>
          <a:lstStyle/>
          <a:p>
            <a:pPr algn="l" rtl="0"/>
            <a:fld id="{2BCE133D-6340-4DCB-88B1-F44F0A369FF2}" type="slidenum">
              <a:rPr/>
              <a:t>11</a:t>
            </a:fld>
            <a:endParaRPr lang="es-us"/>
          </a:p>
        </p:txBody>
      </p:sp>
    </p:spTree>
    <p:extLst>
      <p:ext uri="{BB962C8B-B14F-4D97-AF65-F5344CB8AC3E}">
        <p14:creationId xmlns:p14="http://schemas.microsoft.com/office/powerpoint/2010/main" val="250449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Hay tablas útiles a lo largo del documento para ayudar a desglosar la información. Por ejemplo, esta es la tabla 3 de la sección 3, que ayuda a identificar los roles y las responsabilidades de los diferentes miembros del equipo cuando se trata de la gestión de las alergias a los alimentos en las escuelas.</a:t>
            </a:r>
          </a:p>
        </p:txBody>
      </p:sp>
      <p:sp>
        <p:nvSpPr>
          <p:cNvPr id="4" name="Slide Number Placeholder 3"/>
          <p:cNvSpPr>
            <a:spLocks noGrp="1"/>
          </p:cNvSpPr>
          <p:nvPr>
            <p:ph type="sldNum" sz="quarter" idx="5"/>
          </p:nvPr>
        </p:nvSpPr>
        <p:spPr/>
        <p:txBody>
          <a:bodyPr/>
          <a:lstStyle/>
          <a:p>
            <a:pPr algn="l" rtl="0"/>
            <a:fld id="{2BCE133D-6340-4DCB-88B1-F44F0A369FF2}" type="slidenum">
              <a:rPr/>
              <a:t>12</a:t>
            </a:fld>
            <a:endParaRPr lang="es-us"/>
          </a:p>
        </p:txBody>
      </p:sp>
    </p:spTree>
    <p:extLst>
      <p:ext uri="{BB962C8B-B14F-4D97-AF65-F5344CB8AC3E}">
        <p14:creationId xmlns:p14="http://schemas.microsoft.com/office/powerpoint/2010/main" val="3109991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El Anexo también contiene una lista de recursos de capacitación valiosos con enlaces directos para acceder a ellos, la modalidad de la capacitación, si tiene pagos asociados y para quién es más adecuada la capacitación.</a:t>
            </a:r>
          </a:p>
          <a:p>
            <a:pPr algn="l" rtl="0"/>
            <a:r>
              <a:rPr lang="es-us" b="0" i="0" u="none" baseline="0"/>
              <a:t>Tenga en cuenta que, dado que las recomendaciones de expertos de FAMS acaban de publicarse, por el momento solo podemos validar los recursos que figuran al principio de la lista.  Vuelva a consultar en línea las publicaciones actualizadas a medida que se validen otros recursos de capacitación para que estén en consonancia con las recomendaciones de expertos de FAMS de 2024.</a:t>
            </a:r>
          </a:p>
        </p:txBody>
      </p:sp>
      <p:sp>
        <p:nvSpPr>
          <p:cNvPr id="4" name="Slide Number Placeholder 3"/>
          <p:cNvSpPr>
            <a:spLocks noGrp="1"/>
          </p:cNvSpPr>
          <p:nvPr>
            <p:ph type="sldNum" sz="quarter" idx="5"/>
          </p:nvPr>
        </p:nvSpPr>
        <p:spPr/>
        <p:txBody>
          <a:bodyPr/>
          <a:lstStyle/>
          <a:p>
            <a:pPr algn="l" rtl="0"/>
            <a:fld id="{2BCE133D-6340-4DCB-88B1-F44F0A369FF2}" type="slidenum">
              <a:rPr/>
              <a:t>13</a:t>
            </a:fld>
            <a:endParaRPr lang="es-us"/>
          </a:p>
        </p:txBody>
      </p:sp>
    </p:spTree>
    <p:extLst>
      <p:ext uri="{BB962C8B-B14F-4D97-AF65-F5344CB8AC3E}">
        <p14:creationId xmlns:p14="http://schemas.microsoft.com/office/powerpoint/2010/main" val="784209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Utilice el código QR o escriba el enlace en su navegador para acceder a una versión descargable de las recomendaciones de expertos de FAMS.</a:t>
            </a:r>
          </a:p>
        </p:txBody>
      </p:sp>
      <p:sp>
        <p:nvSpPr>
          <p:cNvPr id="4" name="Slide Number Placeholder 3"/>
          <p:cNvSpPr>
            <a:spLocks noGrp="1"/>
          </p:cNvSpPr>
          <p:nvPr>
            <p:ph type="sldNum" sz="quarter" idx="5"/>
          </p:nvPr>
        </p:nvSpPr>
        <p:spPr/>
        <p:txBody>
          <a:bodyPr/>
          <a:lstStyle/>
          <a:p>
            <a:pPr algn="l" rtl="0"/>
            <a:fld id="{2BCE133D-6340-4DCB-88B1-F44F0A369FF2}" type="slidenum">
              <a:rPr/>
              <a:t>14</a:t>
            </a:fld>
            <a:endParaRPr lang="es-us"/>
          </a:p>
        </p:txBody>
      </p:sp>
    </p:spTree>
    <p:extLst>
      <p:ext uri="{BB962C8B-B14F-4D97-AF65-F5344CB8AC3E}">
        <p14:creationId xmlns:p14="http://schemas.microsoft.com/office/powerpoint/2010/main" val="89486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Utilice el código QR o escriba el enlace en su navegador para acceder a una versión descargable de las recomendaciones de expertos de FAMS.</a:t>
            </a:r>
          </a:p>
        </p:txBody>
      </p:sp>
      <p:sp>
        <p:nvSpPr>
          <p:cNvPr id="4" name="Slide Number Placeholder 3"/>
          <p:cNvSpPr>
            <a:spLocks noGrp="1"/>
          </p:cNvSpPr>
          <p:nvPr>
            <p:ph type="sldNum" sz="quarter" idx="5"/>
          </p:nvPr>
        </p:nvSpPr>
        <p:spPr/>
        <p:txBody>
          <a:bodyPr/>
          <a:lstStyle/>
          <a:p>
            <a:pPr algn="l" rtl="0"/>
            <a:fld id="{2BCE133D-6340-4DCB-88B1-F44F0A369FF2}" type="slidenum">
              <a:rPr/>
              <a:t>16</a:t>
            </a:fld>
            <a:endParaRPr lang="es-us"/>
          </a:p>
        </p:txBody>
      </p:sp>
    </p:spTree>
    <p:extLst>
      <p:ext uri="{BB962C8B-B14F-4D97-AF65-F5344CB8AC3E}">
        <p14:creationId xmlns:p14="http://schemas.microsoft.com/office/powerpoint/2010/main" val="1830831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a:p>
        </p:txBody>
      </p:sp>
      <p:sp>
        <p:nvSpPr>
          <p:cNvPr id="4" name="Slide Number Placeholder 3"/>
          <p:cNvSpPr>
            <a:spLocks noGrp="1"/>
          </p:cNvSpPr>
          <p:nvPr>
            <p:ph type="sldNum" sz="quarter" idx="5"/>
          </p:nvPr>
        </p:nvSpPr>
        <p:spPr/>
        <p:txBody>
          <a:bodyPr/>
          <a:lstStyle/>
          <a:p>
            <a:pPr algn="l" rtl="0"/>
            <a:fld id="{2BCE133D-6340-4DCB-88B1-F44F0A369FF2}" type="slidenum">
              <a:rPr/>
              <a:t>17</a:t>
            </a:fld>
            <a:endParaRPr lang="es-us"/>
          </a:p>
        </p:txBody>
      </p:sp>
    </p:spTree>
    <p:extLst>
      <p:ext uri="{BB962C8B-B14F-4D97-AF65-F5344CB8AC3E}">
        <p14:creationId xmlns:p14="http://schemas.microsoft.com/office/powerpoint/2010/main" val="404983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FAMS es un conjunto simplificado de recomendaciones de expertos para la gestión de las alergias a los alimentos en escuelas (nivel primario y secundario).</a:t>
            </a:r>
          </a:p>
          <a:p>
            <a:endParaRPr lang="es-us"/>
          </a:p>
          <a:p>
            <a:pPr algn="l" rtl="0"/>
            <a:r>
              <a:rPr lang="es-us" b="0" i="0" u="none" baseline="0"/>
              <a:t>Estas recomendaciones pretenden complementar las pautas de alergia a los alimentos existentes de 2013 y están diseñadas para que sean fáciles de consumir y de aplicar en las escuelas.</a:t>
            </a:r>
          </a:p>
          <a:p>
            <a:endParaRPr lang="es-us"/>
          </a:p>
          <a:p>
            <a:pPr algn="l" rtl="0"/>
            <a:r>
              <a:rPr lang="es-us" b="0" i="0" u="none" baseline="0"/>
              <a:t>Estas recomendaciones de expertos de 2024 también se basan en evidencia actual y en recomendaciones de expertos actualizadas.</a:t>
            </a:r>
          </a:p>
        </p:txBody>
      </p:sp>
      <p:sp>
        <p:nvSpPr>
          <p:cNvPr id="4" name="Slide Number Placeholder 3"/>
          <p:cNvSpPr>
            <a:spLocks noGrp="1"/>
          </p:cNvSpPr>
          <p:nvPr>
            <p:ph type="sldNum" sz="quarter" idx="5"/>
          </p:nvPr>
        </p:nvSpPr>
        <p:spPr/>
        <p:txBody>
          <a:bodyPr/>
          <a:lstStyle/>
          <a:p>
            <a:pPr algn="l" rtl="0"/>
            <a:fld id="{2BCE133D-6340-4DCB-88B1-F44F0A369FF2}" type="slidenum">
              <a:rPr/>
              <a:t>3</a:t>
            </a:fld>
            <a:endParaRPr lang="es-us"/>
          </a:p>
        </p:txBody>
      </p:sp>
    </p:spTree>
    <p:extLst>
      <p:ext uri="{BB962C8B-B14F-4D97-AF65-F5344CB8AC3E}">
        <p14:creationId xmlns:p14="http://schemas.microsoft.com/office/powerpoint/2010/main" val="936006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Esta impresionante lista de miembros del Consejo Consultivo incluye a padres, administradores, enfermeras escolares, expertos en nutrición escolar, médicos y defensores, todos ellos son representantes de algunas de las organizaciones más prestigiosas en sus respectivos campos. La experiencia y el punto de vista de cada uno de ellos permitió elaborar un conjunto de recomendaciones de expertos muy completo y pertinente.</a:t>
            </a:r>
          </a:p>
        </p:txBody>
      </p:sp>
      <p:sp>
        <p:nvSpPr>
          <p:cNvPr id="4" name="Slide Number Placeholder 3"/>
          <p:cNvSpPr>
            <a:spLocks noGrp="1"/>
          </p:cNvSpPr>
          <p:nvPr>
            <p:ph type="sldNum" sz="quarter" idx="5"/>
          </p:nvPr>
        </p:nvSpPr>
        <p:spPr/>
        <p:txBody>
          <a:bodyPr/>
          <a:lstStyle/>
          <a:p>
            <a:pPr algn="l" rtl="0"/>
            <a:fld id="{2BCE133D-6340-4DCB-88B1-F44F0A369FF2}" type="slidenum">
              <a:rPr/>
              <a:t>4</a:t>
            </a:fld>
            <a:endParaRPr lang="es-us"/>
          </a:p>
        </p:txBody>
      </p:sp>
    </p:spTree>
    <p:extLst>
      <p:ext uri="{BB962C8B-B14F-4D97-AF65-F5344CB8AC3E}">
        <p14:creationId xmlns:p14="http://schemas.microsoft.com/office/powerpoint/2010/main" val="194554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Una vez que el Consejo Consultivo de expertos redactó las recomendaciones de expertos (luego de meses de reuniones y diálogo), el borrador del documento de recomendaciones de expertos de FAMS se distribuyó entre un grupo selecto de organizaciones que son líderes en materia de alergias y salud escolar.</a:t>
            </a:r>
          </a:p>
          <a:p>
            <a:endParaRPr lang="es-us"/>
          </a:p>
          <a:p>
            <a:pPr algn="l" rtl="0"/>
            <a:r>
              <a:rPr lang="es-us" b="0" i="0" u="none" baseline="0"/>
              <a:t>Todas las organizaciones aquí representadas respaldaron plenamente las recomendaciones de expertos de FAMS de 2024</a:t>
            </a:r>
          </a:p>
          <a:p>
            <a:endParaRPr lang="es-us"/>
          </a:p>
          <a:p>
            <a:endParaRPr lang="es-us"/>
          </a:p>
        </p:txBody>
      </p:sp>
      <p:sp>
        <p:nvSpPr>
          <p:cNvPr id="4" name="Slide Number Placeholder 3"/>
          <p:cNvSpPr>
            <a:spLocks noGrp="1"/>
          </p:cNvSpPr>
          <p:nvPr>
            <p:ph type="sldNum" sz="quarter" idx="5"/>
          </p:nvPr>
        </p:nvSpPr>
        <p:spPr/>
        <p:txBody>
          <a:bodyPr/>
          <a:lstStyle/>
          <a:p>
            <a:pPr algn="l" rtl="0"/>
            <a:fld id="{2BCE133D-6340-4DCB-88B1-F44F0A369FF2}" type="slidenum">
              <a:rPr/>
              <a:t>5</a:t>
            </a:fld>
            <a:endParaRPr lang="es-us"/>
          </a:p>
        </p:txBody>
      </p:sp>
    </p:spTree>
    <p:extLst>
      <p:ext uri="{BB962C8B-B14F-4D97-AF65-F5344CB8AC3E}">
        <p14:creationId xmlns:p14="http://schemas.microsoft.com/office/powerpoint/2010/main" val="386381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En este resumen se muestran las 34 recomendaciones del Consejo Consultivo de Expertos.  Este es un resumen que se encuentra en las páginas 8 y 9 del documento de recomendaciones de expertos de FAMS. </a:t>
            </a:r>
          </a:p>
          <a:p>
            <a:pPr algn="l" rtl="0"/>
            <a:r>
              <a:rPr lang="es-us" b="0" i="0" u="none" baseline="0"/>
              <a:t>Veamos cada una de las 4 categorías por separado.</a:t>
            </a:r>
          </a:p>
        </p:txBody>
      </p:sp>
      <p:sp>
        <p:nvSpPr>
          <p:cNvPr id="4" name="Slide Number Placeholder 3"/>
          <p:cNvSpPr>
            <a:spLocks noGrp="1"/>
          </p:cNvSpPr>
          <p:nvPr>
            <p:ph type="sldNum" sz="quarter" idx="5"/>
          </p:nvPr>
        </p:nvSpPr>
        <p:spPr/>
        <p:txBody>
          <a:bodyPr/>
          <a:lstStyle/>
          <a:p>
            <a:pPr algn="l" rtl="0"/>
            <a:fld id="{2BCE133D-6340-4DCB-88B1-F44F0A369FF2}" type="slidenum">
              <a:rPr/>
              <a:t>6</a:t>
            </a:fld>
            <a:endParaRPr lang="es-us"/>
          </a:p>
        </p:txBody>
      </p:sp>
    </p:spTree>
    <p:extLst>
      <p:ext uri="{BB962C8B-B14F-4D97-AF65-F5344CB8AC3E}">
        <p14:creationId xmlns:p14="http://schemas.microsoft.com/office/powerpoint/2010/main" val="337865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A continuación, se presentan las cuatro secciones del documento de recomendaciones de expertos de FAMS.</a:t>
            </a:r>
          </a:p>
          <a:p>
            <a:pPr algn="l" rtl="0"/>
            <a:r>
              <a:rPr lang="es-us" b="0" i="0" u="none" baseline="0"/>
              <a:t>(HAGA CLIC PARA ANIMAR CADA UNA Y LEERLAS EN VOZ ALTA)</a:t>
            </a:r>
          </a:p>
          <a:p>
            <a:pPr algn="l" rtl="0"/>
            <a:r>
              <a:rPr lang="es-us" b="0" i="0" u="none" baseline="0"/>
              <a:t>Veamos la sección 1.</a:t>
            </a:r>
          </a:p>
        </p:txBody>
      </p:sp>
      <p:sp>
        <p:nvSpPr>
          <p:cNvPr id="4" name="Slide Number Placeholder 3"/>
          <p:cNvSpPr>
            <a:spLocks noGrp="1"/>
          </p:cNvSpPr>
          <p:nvPr>
            <p:ph type="sldNum" sz="quarter" idx="5"/>
          </p:nvPr>
        </p:nvSpPr>
        <p:spPr/>
        <p:txBody>
          <a:bodyPr/>
          <a:lstStyle/>
          <a:p>
            <a:pPr algn="l" rtl="0"/>
            <a:fld id="{2BCE133D-6340-4DCB-88B1-F44F0A369FF2}" type="slidenum">
              <a:rPr/>
              <a:t>7</a:t>
            </a:fld>
            <a:endParaRPr lang="es-us"/>
          </a:p>
        </p:txBody>
      </p:sp>
    </p:spTree>
    <p:extLst>
      <p:ext uri="{BB962C8B-B14F-4D97-AF65-F5344CB8AC3E}">
        <p14:creationId xmlns:p14="http://schemas.microsoft.com/office/powerpoint/2010/main" val="1095780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En la primera sección de las recomendaciones de expertos de FAMS se hace hincapié en la capacitación y educación del personal.</a:t>
            </a:r>
          </a:p>
          <a:p>
            <a:pPr algn="l" rtl="0"/>
            <a:r>
              <a:rPr lang="es-us" b="0" i="0" u="none" baseline="0"/>
              <a:t>Puede ver preguntas concretas que las escuelas podrían plantearse y las recomendaciones sobre la manera en que una escuela o sistema escolar puede abordar eficazmente esa pregunta.</a:t>
            </a:r>
          </a:p>
          <a:p>
            <a:pPr algn="l" rtl="0"/>
            <a:r>
              <a:rPr lang="es-us" b="0" i="0" u="none" baseline="0"/>
              <a:t>(HAGA CLIC PARA ANIMAR) Por ejemplo, “¿Qué información deben incluir las escuelas en la capacitación sobre la alergia a los alimentos?”</a:t>
            </a:r>
          </a:p>
          <a:p>
            <a:endParaRPr lang="es-us"/>
          </a:p>
          <a:p>
            <a:pPr algn="l" rtl="0"/>
            <a:r>
              <a:rPr lang="es-us" b="0" i="0" u="none" baseline="0"/>
              <a:t>Haga referencia a algunos recursos que pueden utilizarse para la capacitación, tales como las formaciones “Cuidar e incluir a los estudiantes” y “Escuelas seguras para personas con alergia a los alimentos: aspectos básicos” (1 página) que pueden ser de utilidad para los voluntarios.</a:t>
            </a:r>
          </a:p>
        </p:txBody>
      </p:sp>
      <p:sp>
        <p:nvSpPr>
          <p:cNvPr id="4" name="Slide Number Placeholder 3"/>
          <p:cNvSpPr>
            <a:spLocks noGrp="1"/>
          </p:cNvSpPr>
          <p:nvPr>
            <p:ph type="sldNum" sz="quarter" idx="5"/>
          </p:nvPr>
        </p:nvSpPr>
        <p:spPr/>
        <p:txBody>
          <a:bodyPr/>
          <a:lstStyle/>
          <a:p>
            <a:pPr algn="l" rtl="0"/>
            <a:fld id="{2BCE133D-6340-4DCB-88B1-F44F0A369FF2}" type="slidenum">
              <a:rPr/>
              <a:t>8</a:t>
            </a:fld>
            <a:endParaRPr lang="es-us"/>
          </a:p>
        </p:txBody>
      </p:sp>
    </p:spTree>
    <p:extLst>
      <p:ext uri="{BB962C8B-B14F-4D97-AF65-F5344CB8AC3E}">
        <p14:creationId xmlns:p14="http://schemas.microsoft.com/office/powerpoint/2010/main" val="3989340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A continuación, puede ver cada una de las 5 recomendaciones que aparecen debajo de la pregunta.</a:t>
            </a:r>
          </a:p>
          <a:p>
            <a:pPr algn="l" rtl="0"/>
            <a:r>
              <a:rPr lang="es-us" b="0" i="0" u="none" baseline="0"/>
              <a:t>(HAGA CLIC PARA ANIMAR) Por ejemplo, en la Recomendación 1.1 se afirma lo siguiente: “Capacitar a todo el personal sobre la prevalencia y la carga de la alergia a los alimentos, los alérgenos alimentarios frecuentes, la prevención de la exposición a los alérgenos alimentarios y el reconocimiento y la gestión de las reacciones alérgicas a los alimentos”.</a:t>
            </a:r>
          </a:p>
          <a:p>
            <a:endParaRPr lang="es-us"/>
          </a:p>
          <a:p>
            <a:pPr algn="l" rtl="0"/>
            <a:r>
              <a:rPr lang="es-us" b="0" i="0" u="none" baseline="0"/>
              <a:t>A continuación, puede ir a la página correspondiente que muestra un desglose detallado de lo que incluye esta recomendación.</a:t>
            </a:r>
          </a:p>
        </p:txBody>
      </p:sp>
      <p:sp>
        <p:nvSpPr>
          <p:cNvPr id="4" name="Slide Number Placeholder 3"/>
          <p:cNvSpPr>
            <a:spLocks noGrp="1"/>
          </p:cNvSpPr>
          <p:nvPr>
            <p:ph type="sldNum" sz="quarter" idx="5"/>
          </p:nvPr>
        </p:nvSpPr>
        <p:spPr/>
        <p:txBody>
          <a:bodyPr/>
          <a:lstStyle/>
          <a:p>
            <a:pPr algn="l" rtl="0"/>
            <a:fld id="{2BCE133D-6340-4DCB-88B1-F44F0A369FF2}" type="slidenum">
              <a:rPr/>
              <a:t>9</a:t>
            </a:fld>
            <a:endParaRPr lang="es-us"/>
          </a:p>
        </p:txBody>
      </p:sp>
    </p:spTree>
    <p:extLst>
      <p:ext uri="{BB962C8B-B14F-4D97-AF65-F5344CB8AC3E}">
        <p14:creationId xmlns:p14="http://schemas.microsoft.com/office/powerpoint/2010/main" val="694491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s-us" b="0" i="0" u="none" baseline="0"/>
              <a:t>Cada sección se estructura de manera similar.</a:t>
            </a:r>
          </a:p>
          <a:p>
            <a:pPr algn="l" rtl="0"/>
            <a:r>
              <a:rPr lang="es-us" b="0" i="0" u="none" baseline="0"/>
              <a:t>(Haga clic para animar cada cuadro de texto).</a:t>
            </a:r>
          </a:p>
        </p:txBody>
      </p:sp>
      <p:sp>
        <p:nvSpPr>
          <p:cNvPr id="4" name="Slide Number Placeholder 3"/>
          <p:cNvSpPr>
            <a:spLocks noGrp="1"/>
          </p:cNvSpPr>
          <p:nvPr>
            <p:ph type="sldNum" sz="quarter" idx="5"/>
          </p:nvPr>
        </p:nvSpPr>
        <p:spPr/>
        <p:txBody>
          <a:bodyPr/>
          <a:lstStyle/>
          <a:p>
            <a:pPr algn="l" rtl="0"/>
            <a:fld id="{2BCE133D-6340-4DCB-88B1-F44F0A369FF2}" type="slidenum">
              <a:rPr/>
              <a:t>10</a:t>
            </a:fld>
            <a:endParaRPr lang="es-us"/>
          </a:p>
        </p:txBody>
      </p:sp>
    </p:spTree>
    <p:extLst>
      <p:ext uri="{BB962C8B-B14F-4D97-AF65-F5344CB8AC3E}">
        <p14:creationId xmlns:p14="http://schemas.microsoft.com/office/powerpoint/2010/main" val="380648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14589" y="1009553"/>
            <a:ext cx="3723639" cy="923330"/>
          </a:xfrm>
          <a:prstGeom prst="rect">
            <a:avLst/>
          </a:prstGeom>
        </p:spPr>
        <p:txBody>
          <a:bodyPr wrap="square" lIns="0" tIns="0" rIns="0" bIns="0">
            <a:spAutoFit/>
          </a:bodyPr>
          <a:lstStyle>
            <a:lvl1pPr>
              <a:defRPr sz="3000"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subTitle" idx="4"/>
          </p:nvPr>
        </p:nvSpPr>
        <p:spPr>
          <a:xfrm>
            <a:off x="1828800" y="3840480"/>
            <a:ext cx="8534400" cy="492443"/>
          </a:xfrm>
          <a:prstGeom prst="rect">
            <a:avLst/>
          </a:prstGeom>
        </p:spPr>
        <p:txBody>
          <a:bodyPr wrap="square" lIns="0" tIns="0" rIns="0" bIns="0">
            <a:spAutoFit/>
          </a:bodyPr>
          <a:lstStyle>
            <a:lvl1pPr>
              <a:defRPr sz="3200" b="0" i="0">
                <a:solidFill>
                  <a:schemeClr val="tx2"/>
                </a:solidFill>
                <a:latin typeface="Franklin Gothic Book"/>
                <a:cs typeface="Franklin Gothic Book"/>
              </a:defRPr>
            </a:lvl1pPr>
          </a:lstStyle>
          <a:p>
            <a:r>
              <a:rPr lang="en-US"/>
              <a:t>Click to edit Master subtitle style</a:t>
            </a:r>
            <a:endParaRPr/>
          </a:p>
        </p:txBody>
      </p:sp>
    </p:spTree>
    <p:extLst>
      <p:ext uri="{BB962C8B-B14F-4D97-AF65-F5344CB8AC3E}">
        <p14:creationId xmlns:p14="http://schemas.microsoft.com/office/powerpoint/2010/main" val="269708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36986" y="-68205"/>
            <a:ext cx="9256607" cy="1122680"/>
          </a:xfrm>
          <a:prstGeom prst="rect">
            <a:avLst/>
          </a:prstGeom>
        </p:spPr>
        <p:txBody>
          <a:bodyPr lIns="0" tIns="0" rIns="0" bIns="0"/>
          <a:lstStyle>
            <a:lvl1pPr>
              <a:defRPr sz="3000"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p:txBody>
          <a:bodyPr lIns="0" tIns="0" rIns="0" bIns="0"/>
          <a:lstStyle>
            <a:lvl1pPr>
              <a:defRPr sz="3200" b="0" i="0">
                <a:solidFill>
                  <a:schemeClr val="tx2"/>
                </a:solidFill>
                <a:latin typeface="Franklin Gothic Book"/>
                <a:cs typeface="Franklin Gothic Book"/>
              </a:defRPr>
            </a:lvl1pPr>
          </a:lstStyle>
          <a:p>
            <a:pPr lvl="0"/>
            <a:r>
              <a:rPr lang="en-US"/>
              <a:t>Click to edit Master text styles</a:t>
            </a:r>
          </a:p>
        </p:txBody>
      </p:sp>
    </p:spTree>
    <p:extLst>
      <p:ext uri="{BB962C8B-B14F-4D97-AF65-F5344CB8AC3E}">
        <p14:creationId xmlns:p14="http://schemas.microsoft.com/office/powerpoint/2010/main" val="218051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36986" y="-68205"/>
            <a:ext cx="9256607" cy="1122680"/>
          </a:xfrm>
          <a:prstGeom prst="rect">
            <a:avLst/>
          </a:prstGeom>
        </p:spPr>
        <p:txBody>
          <a:bodyPr lIns="0" tIns="0" rIns="0" bIns="0"/>
          <a:lstStyle>
            <a:lvl1pPr>
              <a:defRPr sz="3000"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pPr lvl="0"/>
            <a:r>
              <a:rPr lang="en-US"/>
              <a:t>Click to edit Master text styles</a:t>
            </a: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pPr lvl="0"/>
            <a:r>
              <a:rPr lang="en-US"/>
              <a:t>Click to edit Master text styles</a:t>
            </a:r>
          </a:p>
        </p:txBody>
      </p:sp>
    </p:spTree>
    <p:extLst>
      <p:ext uri="{BB962C8B-B14F-4D97-AF65-F5344CB8AC3E}">
        <p14:creationId xmlns:p14="http://schemas.microsoft.com/office/powerpoint/2010/main" val="220324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36986" y="-68205"/>
            <a:ext cx="9256607" cy="1122680"/>
          </a:xfrm>
          <a:prstGeom prst="rect">
            <a:avLst/>
          </a:prstGeom>
        </p:spPr>
        <p:txBody>
          <a:bodyPr lIns="0" tIns="0" rIns="0" bIns="0"/>
          <a:lstStyle>
            <a:lvl1pPr>
              <a:defRPr sz="3000" b="0" i="0">
                <a:solidFill>
                  <a:schemeClr val="bg1"/>
                </a:solidFill>
                <a:latin typeface="Franklin Gothic Medium"/>
                <a:cs typeface="Franklin Gothic Medium"/>
              </a:defRPr>
            </a:lvl1pPr>
          </a:lstStyle>
          <a:p>
            <a:r>
              <a:rPr lang="en-US"/>
              <a:t>Click to edit Master title style</a:t>
            </a:r>
            <a:endParaRPr/>
          </a:p>
        </p:txBody>
      </p:sp>
    </p:spTree>
    <p:extLst>
      <p:ext uri="{BB962C8B-B14F-4D97-AF65-F5344CB8AC3E}">
        <p14:creationId xmlns:p14="http://schemas.microsoft.com/office/powerpoint/2010/main" val="320123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809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B81C-15D2-3543-5FCA-BA3D34E445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83794B-E381-A66C-BE72-03DBE6ED13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E4E83-40A0-88F5-F305-38ABF93410EE}"/>
              </a:ext>
            </a:extLst>
          </p:cNvPr>
          <p:cNvSpPr>
            <a:spLocks noGrp="1"/>
          </p:cNvSpPr>
          <p:nvPr>
            <p:ph type="dt" sz="half" idx="10"/>
          </p:nvPr>
        </p:nvSpPr>
        <p:spPr/>
        <p:txBody>
          <a:bodyPr/>
          <a:lstStyle/>
          <a:p>
            <a:fld id="{908E8C32-E66D-4228-8741-3092839F53C7}" type="datetimeFigureOut">
              <a:rPr lang="en-US" smtClean="0"/>
              <a:t>10/9/2024</a:t>
            </a:fld>
            <a:endParaRPr lang="en-US"/>
          </a:p>
        </p:txBody>
      </p:sp>
      <p:sp>
        <p:nvSpPr>
          <p:cNvPr id="5" name="Footer Placeholder 4">
            <a:extLst>
              <a:ext uri="{FF2B5EF4-FFF2-40B4-BE49-F238E27FC236}">
                <a16:creationId xmlns:a16="http://schemas.microsoft.com/office/drawing/2014/main" id="{163701F5-FBFA-5F15-84F3-CA9C41B70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EE7B7-84E4-9861-BEA2-70D87833F0B3}"/>
              </a:ext>
            </a:extLst>
          </p:cNvPr>
          <p:cNvSpPr>
            <a:spLocks noGrp="1"/>
          </p:cNvSpPr>
          <p:nvPr>
            <p:ph type="sldNum" sz="quarter" idx="12"/>
          </p:nvPr>
        </p:nvSpPr>
        <p:spPr/>
        <p:txBody>
          <a:bodyPr/>
          <a:lstStyle/>
          <a:p>
            <a:fld id="{AE77630A-52C0-4B4C-A607-75F13F03C04D}" type="slidenum">
              <a:rPr lang="en-US" smtClean="0"/>
              <a:t>‹#›</a:t>
            </a:fld>
            <a:endParaRPr lang="en-US"/>
          </a:p>
        </p:txBody>
      </p:sp>
    </p:spTree>
    <p:extLst>
      <p:ext uri="{BB962C8B-B14F-4D97-AF65-F5344CB8AC3E}">
        <p14:creationId xmlns:p14="http://schemas.microsoft.com/office/powerpoint/2010/main" val="1088652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attacat.co.uk/brain/image-copyright-must-knows" TargetMode="External"/><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203201" y="199576"/>
            <a:ext cx="6504940" cy="492443"/>
          </a:xfrm>
          <a:prstGeom prst="rect">
            <a:avLst/>
          </a:prstGeom>
        </p:spPr>
        <p:txBody>
          <a:bodyPr wrap="square" lIns="0" tIns="0" rIns="0" bIns="0">
            <a:spAutoFit/>
          </a:bodyPr>
          <a:lstStyle>
            <a:lvl1pPr>
              <a:defRPr sz="3200" b="0" i="0">
                <a:solidFill>
                  <a:schemeClr val="tx2"/>
                </a:solidFill>
                <a:latin typeface="Franklin Gothic Book"/>
                <a:cs typeface="Franklin Gothic Book"/>
              </a:defRPr>
            </a:lvl1pPr>
          </a:lstStyle>
          <a:p>
            <a:endParaRPr/>
          </a:p>
        </p:txBody>
      </p:sp>
      <p:sp>
        <p:nvSpPr>
          <p:cNvPr id="7" name="Rectangle 6">
            <a:extLst>
              <a:ext uri="{FF2B5EF4-FFF2-40B4-BE49-F238E27FC236}">
                <a16:creationId xmlns:a16="http://schemas.microsoft.com/office/drawing/2014/main" id="{1CF20678-2D1A-9F4D-D74E-B82E8B902DC6}"/>
              </a:ext>
            </a:extLst>
          </p:cNvPr>
          <p:cNvSpPr/>
          <p:nvPr/>
        </p:nvSpPr>
        <p:spPr>
          <a:xfrm>
            <a:off x="0" y="6096000"/>
            <a:ext cx="12192000"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793852DA-364D-D40C-39B2-05DD11146F82}"/>
              </a:ext>
            </a:extLst>
          </p:cNvPr>
          <p:cNvSpPr txBox="1"/>
          <p:nvPr/>
        </p:nvSpPr>
        <p:spPr>
          <a:xfrm>
            <a:off x="406400" y="6477001"/>
            <a:ext cx="7440501" cy="276999"/>
          </a:xfrm>
          <a:prstGeom prst="rect">
            <a:avLst/>
          </a:prstGeom>
          <a:noFill/>
        </p:spPr>
        <p:txBody>
          <a:bodyPr wrap="square" rtlCol="0">
            <a:spAutoFit/>
          </a:bodyPr>
          <a:lstStyle/>
          <a:p>
            <a:r>
              <a:rPr lang="en-US" sz="1200">
                <a:solidFill>
                  <a:schemeClr val="bg1"/>
                </a:solidFill>
                <a:latin typeface="+mn-lt"/>
              </a:rPr>
              <a:t>Food Allergy Research &amp; Education (FARE), 2024</a:t>
            </a:r>
          </a:p>
        </p:txBody>
      </p:sp>
      <p:pic>
        <p:nvPicPr>
          <p:cNvPr id="10" name="Picture 9">
            <a:extLst>
              <a:ext uri="{FF2B5EF4-FFF2-40B4-BE49-F238E27FC236}">
                <a16:creationId xmlns:a16="http://schemas.microsoft.com/office/drawing/2014/main" id="{16F07F67-DB12-09A0-0A8B-F193F085371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54342" y="6096000"/>
            <a:ext cx="1887840" cy="762001"/>
          </a:xfrm>
          <a:prstGeom prst="rect">
            <a:avLst/>
          </a:prstGeom>
        </p:spPr>
      </p:pic>
      <p:pic>
        <p:nvPicPr>
          <p:cNvPr id="6" name="Picture 5" descr="A black background with a black square">
            <a:extLst>
              <a:ext uri="{FF2B5EF4-FFF2-40B4-BE49-F238E27FC236}">
                <a16:creationId xmlns:a16="http://schemas.microsoft.com/office/drawing/2014/main" id="{721FCE03-1F76-E3B4-0BA3-61A06E558545}"/>
              </a:ext>
            </a:extLst>
          </p:cNvPr>
          <p:cNvPicPr>
            <a:picLocks noChangeAspect="1"/>
          </p:cNvPicPr>
          <p:nvPr userDrawn="1"/>
        </p:nvPicPr>
        <p:blipFill>
          <a:blip r:embed="rId9">
            <a:lum bright="70000" contrast="-70000"/>
            <a:extLst>
              <a:ext uri="{BEBA8EAE-BF5A-486C-A8C5-ECC9F3942E4B}">
                <a14:imgProps xmlns:a14="http://schemas.microsoft.com/office/drawing/2010/main">
                  <a14:imgLayer r:embed="rId10">
                    <a14:imgEffect>
                      <a14:colorTemperature colorTemp="1500"/>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40318" y="6560916"/>
            <a:ext cx="129581" cy="129581"/>
          </a:xfrm>
          <a:prstGeom prst="rect">
            <a:avLst/>
          </a:prstGeom>
        </p:spPr>
      </p:pic>
    </p:spTree>
    <p:extLst>
      <p:ext uri="{BB962C8B-B14F-4D97-AF65-F5344CB8AC3E}">
        <p14:creationId xmlns:p14="http://schemas.microsoft.com/office/powerpoint/2010/main" val="321681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www.foodallergy.org/FAMSExpertRecommendations"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http://www.foodallergyacademy.org/" TargetMode="Externa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www.foodallergy.org/FAMSExpertRecommendatio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hyperlink" Target="mailto:aroach@foodallergy.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E2C61-1D1A-F5B1-2BC3-EDFD17F742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D66F1C-14AC-8B60-A3C5-0DA8B5D35E73}"/>
              </a:ext>
            </a:extLst>
          </p:cNvPr>
          <p:cNvSpPr>
            <a:spLocks noGrp="1"/>
          </p:cNvSpPr>
          <p:nvPr>
            <p:ph type="title"/>
          </p:nvPr>
        </p:nvSpPr>
        <p:spPr/>
        <p:txBody>
          <a:bodyPr/>
          <a:lstStyle/>
          <a:p>
            <a:pPr algn="l" rtl="0"/>
            <a:r>
              <a:rPr lang="es-us" b="1" i="0" u="none" baseline="0"/>
              <a:t>Entregables</a:t>
            </a:r>
          </a:p>
        </p:txBody>
      </p:sp>
      <p:pic>
        <p:nvPicPr>
          <p:cNvPr id="8" name="Picture 7" descr="A child pointing at something&#10;&#10;Description automatically generated">
            <a:extLst>
              <a:ext uri="{FF2B5EF4-FFF2-40B4-BE49-F238E27FC236}">
                <a16:creationId xmlns:a16="http://schemas.microsoft.com/office/drawing/2014/main" id="{BEB5A397-0294-33FB-42F5-9A2EC91942EE}"/>
              </a:ext>
            </a:extLst>
          </p:cNvPr>
          <p:cNvPicPr>
            <a:picLocks noChangeAspect="1"/>
          </p:cNvPicPr>
          <p:nvPr/>
        </p:nvPicPr>
        <p:blipFill rotWithShape="1">
          <a:blip r:embed="rId2">
            <a:extLst>
              <a:ext uri="{28A0092B-C50C-407E-A947-70E740481C1C}">
                <a14:useLocalDpi xmlns:a14="http://schemas.microsoft.com/office/drawing/2010/main" val="0"/>
              </a:ext>
            </a:extLst>
          </a:blip>
          <a:srcRect l="33271" t="-1" r="14802" b="11172"/>
          <a:stretch/>
        </p:blipFill>
        <p:spPr>
          <a:xfrm>
            <a:off x="6765289" y="0"/>
            <a:ext cx="5475768" cy="6091767"/>
          </a:xfrm>
          <a:prstGeom prst="rect">
            <a:avLst/>
          </a:prstGeom>
        </p:spPr>
      </p:pic>
      <p:sp>
        <p:nvSpPr>
          <p:cNvPr id="5" name="TextBox 4">
            <a:extLst>
              <a:ext uri="{FF2B5EF4-FFF2-40B4-BE49-F238E27FC236}">
                <a16:creationId xmlns:a16="http://schemas.microsoft.com/office/drawing/2014/main" id="{EFD056FD-A206-3231-DE67-B9E7312D88BF}"/>
              </a:ext>
            </a:extLst>
          </p:cNvPr>
          <p:cNvSpPr txBox="1"/>
          <p:nvPr/>
        </p:nvSpPr>
        <p:spPr>
          <a:xfrm>
            <a:off x="144517" y="1193692"/>
            <a:ext cx="6620772" cy="4231928"/>
          </a:xfrm>
          <a:prstGeom prst="rect">
            <a:avLst/>
          </a:prstGeom>
          <a:noFill/>
        </p:spPr>
        <p:txBody>
          <a:bodyPr wrap="square" lIns="91440" tIns="45720" rIns="91440" bIns="45720" rtlCol="0" anchor="t">
            <a:spAutoFit/>
          </a:bodyPr>
          <a:lstStyle/>
          <a:p>
            <a:pPr lvl="1" rtl="0"/>
            <a:r>
              <a:rPr lang="es-us" sz="3500" b="0" i="0" u="none" baseline="0">
                <a:latin typeface="Arial Black"/>
                <a:ea typeface="Arial Black"/>
                <a:cs typeface="Arial Black"/>
              </a:rPr>
              <a:t>PRESENTACIÓN…</a:t>
            </a:r>
          </a:p>
          <a:p>
            <a:pPr lvl="1" rtl="0"/>
            <a:endParaRPr lang="es-us" sz="3500">
              <a:solidFill>
                <a:schemeClr val="accent1"/>
              </a:solidFill>
              <a:latin typeface="Arial Black"/>
            </a:endParaRPr>
          </a:p>
          <a:p>
            <a:pPr lvl="1" algn="ctr" rtl="0"/>
            <a:r>
              <a:rPr lang="es-us" sz="3500" b="1" i="0" u="none" baseline="0">
                <a:solidFill>
                  <a:schemeClr val="accent1"/>
                </a:solidFill>
                <a:effectLst>
                  <a:outerShdw blurRad="38100" dist="38100" dir="2700000" algn="tl">
                    <a:srgbClr val="000000">
                      <a:alpha val="43137"/>
                    </a:srgbClr>
                  </a:outerShdw>
                </a:effectLst>
                <a:latin typeface="Arial Black"/>
                <a:cs typeface="Calibri Light"/>
              </a:rPr>
              <a:t>Gestión de las alergias a los alimentos en las escuelas (FAMS): </a:t>
            </a:r>
          </a:p>
          <a:p>
            <a:pPr lvl="1" algn="ctr" rtl="0"/>
            <a:r>
              <a:rPr lang="es-us" sz="2400" b="1" i="0" u="none" baseline="0">
                <a:solidFill>
                  <a:schemeClr val="accent1"/>
                </a:solidFill>
                <a:effectLst>
                  <a:outerShdw blurRad="38100" dist="38100" dir="2700000" algn="tl">
                    <a:srgbClr val="000000">
                      <a:alpha val="43137"/>
                    </a:srgbClr>
                  </a:outerShdw>
                </a:effectLst>
                <a:latin typeface="Arial Black"/>
                <a:cs typeface="Calibri Light"/>
              </a:rPr>
              <a:t>recomendaciones de expertos para el nivel primario y secundario</a:t>
            </a:r>
            <a:endParaRPr lang="es-us">
              <a:solidFill>
                <a:schemeClr val="accent1"/>
              </a:solidFill>
            </a:endParaRPr>
          </a:p>
          <a:p>
            <a:pPr lvl="1" algn="ctr" rtl="0"/>
            <a:endParaRPr lang="es-us" sz="3500" b="1">
              <a:solidFill>
                <a:schemeClr val="accent1"/>
              </a:solidFill>
              <a:effectLst>
                <a:outerShdw blurRad="38100" dist="38100" dir="2700000" algn="tl">
                  <a:srgbClr val="000000">
                    <a:alpha val="43137"/>
                  </a:srgbClr>
                </a:outerShdw>
              </a:effectLst>
              <a:latin typeface="Arial Black"/>
              <a:cs typeface="Calibri Light"/>
            </a:endParaRPr>
          </a:p>
          <a:p>
            <a:pPr lvl="1" rtl="0"/>
            <a:endParaRPr lang="es-us" sz="3500">
              <a:latin typeface="Arial Black"/>
            </a:endParaRPr>
          </a:p>
          <a:p>
            <a:pPr lvl="1" rtl="0"/>
            <a:endParaRPr lang="es-us" sz="3500">
              <a:latin typeface="Arial Black"/>
            </a:endParaRPr>
          </a:p>
        </p:txBody>
      </p:sp>
    </p:spTree>
    <p:extLst>
      <p:ext uri="{BB962C8B-B14F-4D97-AF65-F5344CB8AC3E}">
        <p14:creationId xmlns:p14="http://schemas.microsoft.com/office/powerpoint/2010/main" val="254409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D99E1050-1AB9-86EA-0875-DB08D2797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379" y="1337546"/>
            <a:ext cx="3610324" cy="4672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1077218"/>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200" b="0" i="0" u="none" baseline="0">
                <a:latin typeface="Arial Black"/>
                <a:ea typeface="Arial Black"/>
                <a:cs typeface="Arial Black"/>
              </a:rPr>
              <a:t>Sección 1: Capacitación y educación del personal</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s-us" sz="3200" b="0" i="0" u="none" strike="noStrike" kern="0" cap="none" spc="0" normalizeH="0" baseline="0">
                <a:ln>
                  <a:noFill/>
                </a:ln>
                <a:solidFill>
                  <a:sysClr val="windowText" lastClr="000000"/>
                </a:solidFill>
                <a:effectLst/>
                <a:uLnTx/>
                <a:uFillTx/>
                <a:latin typeface="Arial Black"/>
                <a:ea typeface="Arial Black"/>
                <a:cs typeface="Arial Black"/>
              </a:rPr>
              <a:t>Recomendación 1.1</a:t>
            </a:r>
          </a:p>
        </p:txBody>
      </p:sp>
      <p:cxnSp>
        <p:nvCxnSpPr>
          <p:cNvPr id="11" name="Straight Arrow Connector 10">
            <a:extLst>
              <a:ext uri="{FF2B5EF4-FFF2-40B4-BE49-F238E27FC236}">
                <a16:creationId xmlns:a16="http://schemas.microsoft.com/office/drawing/2014/main" id="{5E25B0BD-7F53-72DF-753E-E3CA2552BD7F}"/>
              </a:ext>
            </a:extLst>
          </p:cNvPr>
          <p:cNvCxnSpPr>
            <a:cxnSpLocks/>
          </p:cNvCxnSpPr>
          <p:nvPr/>
        </p:nvCxnSpPr>
        <p:spPr>
          <a:xfrm>
            <a:off x="2814320" y="2042160"/>
            <a:ext cx="1290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AA75C36-7021-49ED-D13E-FE0B1789D043}"/>
              </a:ext>
            </a:extLst>
          </p:cNvPr>
          <p:cNvSpPr txBox="1"/>
          <p:nvPr/>
        </p:nvSpPr>
        <p:spPr>
          <a:xfrm>
            <a:off x="637309" y="1654629"/>
            <a:ext cx="2177011" cy="646331"/>
          </a:xfrm>
          <a:prstGeom prst="rect">
            <a:avLst/>
          </a:prstGeom>
          <a:solidFill>
            <a:schemeClr val="accent1"/>
          </a:solidFill>
        </p:spPr>
        <p:txBody>
          <a:bodyPr wrap="square" rtlCol="0">
            <a:spAutoFit/>
          </a:bodyPr>
          <a:lstStyle/>
          <a:p>
            <a:pPr rtl="0"/>
            <a:r>
              <a:rPr lang="es-us" b="0" i="0" u="none" baseline="0">
                <a:solidFill>
                  <a:schemeClr val="bg1"/>
                </a:solidFill>
              </a:rPr>
              <a:t>Cada sección tiene un resumen.</a:t>
            </a:r>
          </a:p>
        </p:txBody>
      </p:sp>
      <p:cxnSp>
        <p:nvCxnSpPr>
          <p:cNvPr id="14" name="Straight Arrow Connector 13">
            <a:extLst>
              <a:ext uri="{FF2B5EF4-FFF2-40B4-BE49-F238E27FC236}">
                <a16:creationId xmlns:a16="http://schemas.microsoft.com/office/drawing/2014/main" id="{7733AA72-7102-47B2-5C38-5DC78C1EBA2E}"/>
              </a:ext>
            </a:extLst>
          </p:cNvPr>
          <p:cNvCxnSpPr>
            <a:cxnSpLocks/>
          </p:cNvCxnSpPr>
          <p:nvPr/>
        </p:nvCxnSpPr>
        <p:spPr>
          <a:xfrm>
            <a:off x="2955109" y="3012157"/>
            <a:ext cx="1413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C0092C1-9049-AE5E-A7BC-27F836EC757F}"/>
              </a:ext>
            </a:extLst>
          </p:cNvPr>
          <p:cNvSpPr txBox="1"/>
          <p:nvPr/>
        </p:nvSpPr>
        <p:spPr>
          <a:xfrm>
            <a:off x="451038" y="2493262"/>
            <a:ext cx="3082812" cy="1200329"/>
          </a:xfrm>
          <a:prstGeom prst="rect">
            <a:avLst/>
          </a:prstGeom>
          <a:solidFill>
            <a:schemeClr val="accent1"/>
          </a:solidFill>
        </p:spPr>
        <p:txBody>
          <a:bodyPr wrap="square" rtlCol="0">
            <a:spAutoFit/>
          </a:bodyPr>
          <a:lstStyle/>
          <a:p>
            <a:pPr rtl="0"/>
            <a:r>
              <a:rPr lang="es-us" b="0" i="0" u="none" baseline="0">
                <a:solidFill>
                  <a:schemeClr val="bg1"/>
                </a:solidFill>
              </a:rPr>
              <a:t>Cada número de recomendación se corresponde con el resumen.</a:t>
            </a:r>
          </a:p>
        </p:txBody>
      </p:sp>
      <p:cxnSp>
        <p:nvCxnSpPr>
          <p:cNvPr id="16" name="Straight Arrow Connector 15">
            <a:extLst>
              <a:ext uri="{FF2B5EF4-FFF2-40B4-BE49-F238E27FC236}">
                <a16:creationId xmlns:a16="http://schemas.microsoft.com/office/drawing/2014/main" id="{54C145AB-34D0-FB82-97FF-56D0E7810FBE}"/>
              </a:ext>
            </a:extLst>
          </p:cNvPr>
          <p:cNvCxnSpPr>
            <a:cxnSpLocks/>
          </p:cNvCxnSpPr>
          <p:nvPr/>
        </p:nvCxnSpPr>
        <p:spPr>
          <a:xfrm>
            <a:off x="3297283" y="5468296"/>
            <a:ext cx="12903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ADC652C-9978-E04B-EF76-61550C506092}"/>
              </a:ext>
            </a:extLst>
          </p:cNvPr>
          <p:cNvSpPr txBox="1"/>
          <p:nvPr/>
        </p:nvSpPr>
        <p:spPr>
          <a:xfrm>
            <a:off x="335666" y="5086223"/>
            <a:ext cx="3082812" cy="646331"/>
          </a:xfrm>
          <a:prstGeom prst="rect">
            <a:avLst/>
          </a:prstGeom>
          <a:solidFill>
            <a:schemeClr val="accent1"/>
          </a:solidFill>
        </p:spPr>
        <p:txBody>
          <a:bodyPr wrap="square" rtlCol="0">
            <a:spAutoFit/>
          </a:bodyPr>
          <a:lstStyle/>
          <a:p>
            <a:pPr rtl="0"/>
            <a:r>
              <a:rPr lang="es-us" b="0" i="0" u="none" baseline="0">
                <a:solidFill>
                  <a:schemeClr val="bg1"/>
                </a:solidFill>
              </a:rPr>
              <a:t>Se incluyen enlaces activos a los recursos disponibles. </a:t>
            </a:r>
          </a:p>
        </p:txBody>
      </p:sp>
      <p:cxnSp>
        <p:nvCxnSpPr>
          <p:cNvPr id="19" name="Straight Arrow Connector 18">
            <a:extLst>
              <a:ext uri="{FF2B5EF4-FFF2-40B4-BE49-F238E27FC236}">
                <a16:creationId xmlns:a16="http://schemas.microsoft.com/office/drawing/2014/main" id="{197DAF48-B5E6-4113-C9C8-9BF3A39A10DA}"/>
              </a:ext>
            </a:extLst>
          </p:cNvPr>
          <p:cNvCxnSpPr>
            <a:cxnSpLocks/>
          </p:cNvCxnSpPr>
          <p:nvPr/>
        </p:nvCxnSpPr>
        <p:spPr>
          <a:xfrm flipH="1">
            <a:off x="7953829" y="3673638"/>
            <a:ext cx="141369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D07758-150D-05C5-0C4A-0869251533E3}"/>
              </a:ext>
            </a:extLst>
          </p:cNvPr>
          <p:cNvSpPr txBox="1"/>
          <p:nvPr/>
        </p:nvSpPr>
        <p:spPr>
          <a:xfrm>
            <a:off x="8879659" y="2967335"/>
            <a:ext cx="2574472" cy="923330"/>
          </a:xfrm>
          <a:prstGeom prst="rect">
            <a:avLst/>
          </a:prstGeom>
          <a:solidFill>
            <a:schemeClr val="accent1"/>
          </a:solidFill>
        </p:spPr>
        <p:txBody>
          <a:bodyPr wrap="square" rtlCol="0">
            <a:spAutoFit/>
          </a:bodyPr>
          <a:lstStyle/>
          <a:p>
            <a:pPr rtl="0"/>
            <a:r>
              <a:rPr lang="es-us" b="0" i="0" u="none" baseline="0">
                <a:solidFill>
                  <a:schemeClr val="bg1"/>
                </a:solidFill>
              </a:rPr>
              <a:t>Cada recomendación contiene numerosos detalles y referencias. </a:t>
            </a:r>
          </a:p>
        </p:txBody>
      </p:sp>
      <p:cxnSp>
        <p:nvCxnSpPr>
          <p:cNvPr id="21" name="Straight Arrow Connector 20">
            <a:extLst>
              <a:ext uri="{FF2B5EF4-FFF2-40B4-BE49-F238E27FC236}">
                <a16:creationId xmlns:a16="http://schemas.microsoft.com/office/drawing/2014/main" id="{82A37208-0DE7-F2B8-FD4E-7837960BC64C}"/>
              </a:ext>
            </a:extLst>
          </p:cNvPr>
          <p:cNvCxnSpPr>
            <a:cxnSpLocks/>
          </p:cNvCxnSpPr>
          <p:nvPr/>
        </p:nvCxnSpPr>
        <p:spPr>
          <a:xfrm flipH="1">
            <a:off x="6968309" y="4811558"/>
            <a:ext cx="21655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0BC071D-C242-3C05-46F9-ECA2B2907CB0}"/>
              </a:ext>
            </a:extLst>
          </p:cNvPr>
          <p:cNvSpPr txBox="1"/>
          <p:nvPr/>
        </p:nvSpPr>
        <p:spPr>
          <a:xfrm>
            <a:off x="8901430" y="4379942"/>
            <a:ext cx="2791805" cy="923330"/>
          </a:xfrm>
          <a:prstGeom prst="rect">
            <a:avLst/>
          </a:prstGeom>
          <a:solidFill>
            <a:schemeClr val="accent1"/>
          </a:solidFill>
        </p:spPr>
        <p:txBody>
          <a:bodyPr wrap="square" rtlCol="0">
            <a:spAutoFit/>
          </a:bodyPr>
          <a:lstStyle/>
          <a:p>
            <a:pPr rtl="0"/>
            <a:r>
              <a:rPr lang="es-us" b="0" i="0" u="none" baseline="0">
                <a:solidFill>
                  <a:schemeClr val="bg1"/>
                </a:solidFill>
              </a:rPr>
              <a:t>Los términos del glosario aparecen en color verde azulado.</a:t>
            </a:r>
          </a:p>
        </p:txBody>
      </p:sp>
    </p:spTree>
    <p:extLst>
      <p:ext uri="{BB962C8B-B14F-4D97-AF65-F5344CB8AC3E}">
        <p14:creationId xmlns:p14="http://schemas.microsoft.com/office/powerpoint/2010/main" val="41645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7"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500" b="0" i="0" u="none" baseline="0">
                <a:latin typeface="Arial Black"/>
                <a:ea typeface="Arial Black"/>
                <a:cs typeface="Arial Black"/>
              </a:rPr>
              <a:t>Glosario: página 5</a:t>
            </a:r>
            <a:endParaRPr kumimoji="0" lang="es-us" sz="3500" b="0" i="0" u="none" strike="noStrike" kern="0" cap="none" spc="0" normalizeH="0" baseline="0" noProof="0">
              <a:ln>
                <a:noFill/>
              </a:ln>
              <a:solidFill>
                <a:sysClr val="windowText" lastClr="000000"/>
              </a:solidFill>
              <a:effectLst/>
              <a:uLnTx/>
              <a:uFillTx/>
              <a:latin typeface="Arial Black"/>
            </a:endParaRPr>
          </a:p>
        </p:txBody>
      </p:sp>
      <p:sp>
        <p:nvSpPr>
          <p:cNvPr id="2" name="TextBox 1">
            <a:extLst>
              <a:ext uri="{FF2B5EF4-FFF2-40B4-BE49-F238E27FC236}">
                <a16:creationId xmlns:a16="http://schemas.microsoft.com/office/drawing/2014/main" id="{4BFA89F3-3ED9-D9E3-DB2D-9E2E293660E0}"/>
              </a:ext>
            </a:extLst>
          </p:cNvPr>
          <p:cNvSpPr txBox="1"/>
          <p:nvPr/>
        </p:nvSpPr>
        <p:spPr>
          <a:xfrm rot="19622521">
            <a:off x="5080992" y="2533156"/>
            <a:ext cx="2574472" cy="1446550"/>
          </a:xfrm>
          <a:prstGeom prst="rect">
            <a:avLst/>
          </a:prstGeom>
          <a:noFill/>
        </p:spPr>
        <p:txBody>
          <a:bodyPr wrap="square" rtlCol="0">
            <a:spAutoFit/>
          </a:bodyPr>
          <a:lstStyle/>
          <a:p>
            <a:pPr algn="ctr" rtl="0"/>
            <a:r>
              <a:rPr lang="es-us" sz="8800" b="0" i="0" u="none" baseline="0">
                <a:solidFill>
                  <a:schemeClr val="bg1">
                    <a:lumMod val="65000"/>
                  </a:schemeClr>
                </a:solidFill>
              </a:rPr>
              <a:t>FPO</a:t>
            </a:r>
          </a:p>
        </p:txBody>
      </p:sp>
      <p:pic>
        <p:nvPicPr>
          <p:cNvPr id="8" name="Picture 7" descr="A close-up of a medical document&#10;&#10;Description automatically generated">
            <a:extLst>
              <a:ext uri="{FF2B5EF4-FFF2-40B4-BE49-F238E27FC236}">
                <a16:creationId xmlns:a16="http://schemas.microsoft.com/office/drawing/2014/main" id="{3805B66E-C9FA-0AA7-A8F2-5821E5846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871" y="697566"/>
            <a:ext cx="4130211" cy="5344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7783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500" b="0" i="0" u="none" baseline="0">
                <a:latin typeface="Arial Black"/>
                <a:ea typeface="Arial Black"/>
                <a:cs typeface="Arial Black"/>
              </a:rPr>
              <a:t>Tablas y recursos</a:t>
            </a:r>
            <a:endParaRPr kumimoji="0" lang="es-us" sz="3500" b="0" i="0" u="none" strike="noStrike" kern="0" cap="none" spc="0" normalizeH="0" baseline="0" noProof="0">
              <a:ln>
                <a:noFill/>
              </a:ln>
              <a:solidFill>
                <a:sysClr val="windowText" lastClr="000000"/>
              </a:solidFill>
              <a:effectLst/>
              <a:uLnTx/>
              <a:uFillTx/>
              <a:latin typeface="Arial Black"/>
            </a:endParaRPr>
          </a:p>
        </p:txBody>
      </p:sp>
      <p:cxnSp>
        <p:nvCxnSpPr>
          <p:cNvPr id="7" name="Straight Arrow Connector 6">
            <a:extLst>
              <a:ext uri="{FF2B5EF4-FFF2-40B4-BE49-F238E27FC236}">
                <a16:creationId xmlns:a16="http://schemas.microsoft.com/office/drawing/2014/main" id="{105ED5E6-E35A-04C7-0E67-6ABCCC03D365}"/>
              </a:ext>
            </a:extLst>
          </p:cNvPr>
          <p:cNvCxnSpPr>
            <a:cxnSpLocks/>
          </p:cNvCxnSpPr>
          <p:nvPr/>
        </p:nvCxnSpPr>
        <p:spPr>
          <a:xfrm>
            <a:off x="3272246" y="3141002"/>
            <a:ext cx="143473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67B0FC4-6549-4C13-D58B-947F49F12B6F}"/>
              </a:ext>
            </a:extLst>
          </p:cNvPr>
          <p:cNvSpPr txBox="1"/>
          <p:nvPr/>
        </p:nvSpPr>
        <p:spPr>
          <a:xfrm>
            <a:off x="630024" y="2634343"/>
            <a:ext cx="2976775" cy="923330"/>
          </a:xfrm>
          <a:prstGeom prst="rect">
            <a:avLst/>
          </a:prstGeom>
          <a:solidFill>
            <a:schemeClr val="accent1"/>
          </a:solidFill>
        </p:spPr>
        <p:txBody>
          <a:bodyPr wrap="square" rtlCol="0">
            <a:spAutoFit/>
          </a:bodyPr>
          <a:lstStyle/>
          <a:p>
            <a:pPr rtl="0"/>
            <a:r>
              <a:rPr lang="es-us" b="0" i="0" u="none" baseline="0">
                <a:solidFill>
                  <a:schemeClr val="bg1"/>
                </a:solidFill>
              </a:rPr>
              <a:t>Hay tablas útiles a lo largo del documento para desglosar la información.</a:t>
            </a:r>
          </a:p>
        </p:txBody>
      </p:sp>
      <p:sp>
        <p:nvSpPr>
          <p:cNvPr id="2" name="TextBox 1">
            <a:extLst>
              <a:ext uri="{FF2B5EF4-FFF2-40B4-BE49-F238E27FC236}">
                <a16:creationId xmlns:a16="http://schemas.microsoft.com/office/drawing/2014/main" id="{96D8B579-BD5B-AC9D-E3C7-574C7B9FFF7F}"/>
              </a:ext>
            </a:extLst>
          </p:cNvPr>
          <p:cNvSpPr txBox="1"/>
          <p:nvPr/>
        </p:nvSpPr>
        <p:spPr>
          <a:xfrm rot="19622521">
            <a:off x="7200788" y="2656033"/>
            <a:ext cx="2574472" cy="1446550"/>
          </a:xfrm>
          <a:prstGeom prst="rect">
            <a:avLst/>
          </a:prstGeom>
          <a:noFill/>
        </p:spPr>
        <p:txBody>
          <a:bodyPr wrap="square" rtlCol="0">
            <a:spAutoFit/>
          </a:bodyPr>
          <a:lstStyle/>
          <a:p>
            <a:pPr algn="ctr" rtl="0"/>
            <a:r>
              <a:rPr lang="es-us" sz="8800" b="0" i="0" u="none" baseline="0">
                <a:solidFill>
                  <a:schemeClr val="bg1">
                    <a:lumMod val="65000"/>
                  </a:schemeClr>
                </a:solidFill>
              </a:rPr>
              <a:t>FPO</a:t>
            </a:r>
          </a:p>
        </p:txBody>
      </p:sp>
      <p:pic>
        <p:nvPicPr>
          <p:cNvPr id="6" name="Picture 5" descr="A close-up of a white sheet&#10;&#10;Description automatically generated">
            <a:extLst>
              <a:ext uri="{FF2B5EF4-FFF2-40B4-BE49-F238E27FC236}">
                <a16:creationId xmlns:a16="http://schemas.microsoft.com/office/drawing/2014/main" id="{7A0F7E2F-E8C8-5CC7-B286-86801FF78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060" y="697566"/>
            <a:ext cx="6787916" cy="5333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829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500" b="0" i="0" u="none" baseline="0">
                <a:latin typeface="Arial Black"/>
                <a:ea typeface="Arial Black"/>
                <a:cs typeface="Arial Black"/>
              </a:rPr>
              <a:t>Tablas y recursos</a:t>
            </a:r>
            <a:endParaRPr kumimoji="0" lang="es-us" sz="3500" b="0" i="0" u="none" strike="noStrike" kern="0" cap="none" spc="0" normalizeH="0" baseline="0" noProof="0">
              <a:ln>
                <a:noFill/>
              </a:ln>
              <a:solidFill>
                <a:sysClr val="windowText" lastClr="000000"/>
              </a:solidFill>
              <a:effectLst/>
              <a:uLnTx/>
              <a:uFillTx/>
              <a:latin typeface="Arial Black"/>
            </a:endParaRPr>
          </a:p>
        </p:txBody>
      </p:sp>
      <p:cxnSp>
        <p:nvCxnSpPr>
          <p:cNvPr id="7" name="Straight Arrow Connector 6">
            <a:extLst>
              <a:ext uri="{FF2B5EF4-FFF2-40B4-BE49-F238E27FC236}">
                <a16:creationId xmlns:a16="http://schemas.microsoft.com/office/drawing/2014/main" id="{105ED5E6-E35A-04C7-0E67-6ABCCC03D365}"/>
              </a:ext>
            </a:extLst>
          </p:cNvPr>
          <p:cNvCxnSpPr>
            <a:cxnSpLocks/>
          </p:cNvCxnSpPr>
          <p:nvPr/>
        </p:nvCxnSpPr>
        <p:spPr>
          <a:xfrm>
            <a:off x="3485606" y="3103154"/>
            <a:ext cx="186871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67B0FC4-6549-4C13-D58B-947F49F12B6F}"/>
              </a:ext>
            </a:extLst>
          </p:cNvPr>
          <p:cNvSpPr txBox="1"/>
          <p:nvPr/>
        </p:nvSpPr>
        <p:spPr>
          <a:xfrm>
            <a:off x="110836" y="2087491"/>
            <a:ext cx="4639293" cy="2031325"/>
          </a:xfrm>
          <a:prstGeom prst="rect">
            <a:avLst/>
          </a:prstGeom>
          <a:solidFill>
            <a:schemeClr val="accent1"/>
          </a:solidFill>
        </p:spPr>
        <p:txBody>
          <a:bodyPr wrap="square" rtlCol="0">
            <a:spAutoFit/>
          </a:bodyPr>
          <a:lstStyle/>
          <a:p>
            <a:pPr rtl="0"/>
            <a:r>
              <a:rPr lang="es-us" b="0" i="0" u="none" baseline="0">
                <a:solidFill>
                  <a:schemeClr val="bg1"/>
                </a:solidFill>
              </a:rPr>
              <a:t>El Anexo contiene una lista de lo siguiente:</a:t>
            </a:r>
          </a:p>
          <a:p>
            <a:pPr marL="342900" indent="-342900" rtl="0">
              <a:buFont typeface="Arial" panose="020B0604020202020204" pitchFamily="34" charset="0"/>
              <a:buChar char="•"/>
            </a:pPr>
            <a:r>
              <a:rPr lang="es-us" b="0" i="0" u="none" baseline="0">
                <a:solidFill>
                  <a:schemeClr val="bg1"/>
                </a:solidFill>
              </a:rPr>
              <a:t>Recursos de capacitación valiosos</a:t>
            </a:r>
          </a:p>
          <a:p>
            <a:pPr marL="342900" indent="-342900" rtl="0">
              <a:buFont typeface="Arial" panose="020B0604020202020204" pitchFamily="34" charset="0"/>
              <a:buChar char="•"/>
            </a:pPr>
            <a:r>
              <a:rPr lang="es-us" b="0" i="0" u="none" baseline="0">
                <a:solidFill>
                  <a:schemeClr val="bg1"/>
                </a:solidFill>
              </a:rPr>
              <a:t>Enlaces para acceder a ellos</a:t>
            </a:r>
          </a:p>
          <a:p>
            <a:pPr marL="342900" indent="-342900" rtl="0">
              <a:buFont typeface="Arial" panose="020B0604020202020204" pitchFamily="34" charset="0"/>
              <a:buChar char="•"/>
            </a:pPr>
            <a:r>
              <a:rPr lang="es-us" b="0" i="0" u="none" baseline="0">
                <a:solidFill>
                  <a:schemeClr val="bg1"/>
                </a:solidFill>
              </a:rPr>
              <a:t>A quién va dirigida la capacitación</a:t>
            </a:r>
          </a:p>
          <a:p>
            <a:pPr marL="342900" indent="-342900" rtl="0">
              <a:buFont typeface="Arial" panose="020B0604020202020204" pitchFamily="34" charset="0"/>
              <a:buChar char="•"/>
            </a:pPr>
            <a:r>
              <a:rPr lang="es-us" b="0" i="0" u="none" baseline="0">
                <a:solidFill>
                  <a:schemeClr val="bg1"/>
                </a:solidFill>
              </a:rPr>
              <a:t>La modalidad de la capacitación</a:t>
            </a:r>
          </a:p>
          <a:p>
            <a:pPr marL="342900" indent="-342900" rtl="0">
              <a:buFont typeface="Arial" panose="020B0604020202020204" pitchFamily="34" charset="0"/>
              <a:buChar char="•"/>
            </a:pPr>
            <a:r>
              <a:rPr lang="es-us" b="0" i="0" u="none" baseline="0">
                <a:solidFill>
                  <a:schemeClr val="bg1"/>
                </a:solidFill>
              </a:rPr>
              <a:t>Las tarifas de pago para acceder a la capacitación o su carácter de gratuito </a:t>
            </a:r>
          </a:p>
        </p:txBody>
      </p:sp>
      <p:pic>
        <p:nvPicPr>
          <p:cNvPr id="5" name="Picture 4">
            <a:extLst>
              <a:ext uri="{FF2B5EF4-FFF2-40B4-BE49-F238E27FC236}">
                <a16:creationId xmlns:a16="http://schemas.microsoft.com/office/drawing/2014/main" id="{2B1FF2AF-A5A1-B54C-4D24-8FFC4F972682}"/>
              </a:ext>
            </a:extLst>
          </p:cNvPr>
          <p:cNvPicPr>
            <a:picLocks noChangeAspect="1"/>
          </p:cNvPicPr>
          <p:nvPr/>
        </p:nvPicPr>
        <p:blipFill rotWithShape="1">
          <a:blip r:embed="rId3"/>
          <a:srcRect l="16750" t="17853" r="58833" b="3926"/>
          <a:stretch/>
        </p:blipFill>
        <p:spPr>
          <a:xfrm>
            <a:off x="5682348" y="697565"/>
            <a:ext cx="5709537" cy="514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960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D6307A-D40D-611C-8AAD-927853C403E7}"/>
              </a:ext>
            </a:extLst>
          </p:cNvPr>
          <p:cNvPicPr>
            <a:picLocks noChangeAspect="1"/>
          </p:cNvPicPr>
          <p:nvPr/>
        </p:nvPicPr>
        <p:blipFill rotWithShape="1">
          <a:blip r:embed="rId3"/>
          <a:srcRect l="19388" t="7872" r="61622" b="4186"/>
          <a:stretch/>
        </p:blipFill>
        <p:spPr>
          <a:xfrm>
            <a:off x="1650458" y="873544"/>
            <a:ext cx="3754662" cy="4890525"/>
          </a:xfrm>
          <a:prstGeom prst="rect">
            <a:avLst/>
          </a:prstGeom>
        </p:spPr>
      </p:pic>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500" b="0" i="0" u="none" baseline="0">
                <a:latin typeface="Arial Black"/>
                <a:ea typeface="Arial Black"/>
                <a:cs typeface="Arial Black"/>
              </a:rPr>
              <a:t>¿Cómo puedo acceder al documento de FAMS?</a:t>
            </a:r>
            <a:endParaRPr kumimoji="0" lang="es-us" sz="3500" b="0" i="0" u="none" strike="noStrike" kern="0" cap="none" spc="0" normalizeH="0" baseline="0" noProof="0">
              <a:ln>
                <a:noFill/>
              </a:ln>
              <a:solidFill>
                <a:sysClr val="windowText" lastClr="000000"/>
              </a:solidFill>
              <a:effectLst/>
              <a:uLnTx/>
              <a:uFillTx/>
              <a:latin typeface="Arial Black"/>
            </a:endParaRPr>
          </a:p>
        </p:txBody>
      </p:sp>
      <p:pic>
        <p:nvPicPr>
          <p:cNvPr id="10" name="Picture 9">
            <a:extLst>
              <a:ext uri="{FF2B5EF4-FFF2-40B4-BE49-F238E27FC236}">
                <a16:creationId xmlns:a16="http://schemas.microsoft.com/office/drawing/2014/main" id="{4DA500CD-A082-24EB-F730-311C2903A37B}"/>
              </a:ext>
            </a:extLst>
          </p:cNvPr>
          <p:cNvPicPr>
            <a:picLocks noChangeAspect="1"/>
          </p:cNvPicPr>
          <p:nvPr/>
        </p:nvPicPr>
        <p:blipFill>
          <a:blip r:embed="rId4"/>
          <a:stretch>
            <a:fillRect/>
          </a:stretch>
        </p:blipFill>
        <p:spPr>
          <a:xfrm>
            <a:off x="6709412" y="1119883"/>
            <a:ext cx="3153239" cy="3149029"/>
          </a:xfrm>
          <a:prstGeom prst="rect">
            <a:avLst/>
          </a:prstGeom>
          <a:ln>
            <a:solidFill>
              <a:schemeClr val="tx1"/>
            </a:solidFill>
          </a:ln>
        </p:spPr>
      </p:pic>
      <p:sp>
        <p:nvSpPr>
          <p:cNvPr id="12" name="TextBox 11">
            <a:extLst>
              <a:ext uri="{FF2B5EF4-FFF2-40B4-BE49-F238E27FC236}">
                <a16:creationId xmlns:a16="http://schemas.microsoft.com/office/drawing/2014/main" id="{43DB8B8B-589E-5779-6E3D-6FA0CA7A4D7F}"/>
              </a:ext>
            </a:extLst>
          </p:cNvPr>
          <p:cNvSpPr txBox="1"/>
          <p:nvPr/>
        </p:nvSpPr>
        <p:spPr>
          <a:xfrm>
            <a:off x="5933326" y="4948083"/>
            <a:ext cx="6113122" cy="369332"/>
          </a:xfrm>
          <a:prstGeom prst="rect">
            <a:avLst/>
          </a:prstGeom>
          <a:noFill/>
        </p:spPr>
        <p:txBody>
          <a:bodyPr wrap="square">
            <a:spAutoFit/>
          </a:bodyPr>
          <a:lstStyle/>
          <a:p>
            <a:pPr rtl="0"/>
            <a:r>
              <a:rPr lang="es-us" b="0" i="0" u="none" baseline="0">
                <a:solidFill>
                  <a:schemeClr val="tx1"/>
                </a:solidFill>
                <a:hlinkClick r:id="rId5" tooltip="https://www.foodallergy.org/famsexpertrecommendations">
                  <a:extLst>
                    <a:ext uri="{A12FA001-AC4F-418D-AE19-62706E023703}">
                      <ahyp:hlinkClr xmlns:ahyp="http://schemas.microsoft.com/office/drawing/2018/hyperlinkcolor" val="tx"/>
                    </a:ext>
                  </a:extLst>
                </a:hlinkClick>
              </a:rPr>
              <a:t>www.FoodAllergy.org/FAMSExpertRecommendations</a:t>
            </a:r>
            <a:endParaRPr lang="es-us">
              <a:solidFill>
                <a:schemeClr val="tx1"/>
              </a:solidFill>
            </a:endParaRPr>
          </a:p>
        </p:txBody>
      </p:sp>
    </p:spTree>
    <p:extLst>
      <p:ext uri="{BB962C8B-B14F-4D97-AF65-F5344CB8AC3E}">
        <p14:creationId xmlns:p14="http://schemas.microsoft.com/office/powerpoint/2010/main" val="2334492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5878B9-F9AD-838E-042F-13E0FE54BB42}"/>
              </a:ext>
            </a:extLst>
          </p:cNvPr>
          <p:cNvPicPr>
            <a:picLocks noChangeAspect="1"/>
          </p:cNvPicPr>
          <p:nvPr/>
        </p:nvPicPr>
        <p:blipFill rotWithShape="1">
          <a:blip r:embed="rId2">
            <a:extLst>
              <a:ext uri="{28A0092B-C50C-407E-A947-70E740481C1C}">
                <a14:useLocalDpi xmlns:a14="http://schemas.microsoft.com/office/drawing/2010/main" val="0"/>
              </a:ext>
            </a:extLst>
          </a:blip>
          <a:srcRect t="7881" b="17224"/>
          <a:stretch/>
        </p:blipFill>
        <p:spPr>
          <a:xfrm>
            <a:off x="0" y="-1"/>
            <a:ext cx="12192000" cy="6097433"/>
          </a:xfrm>
          <a:prstGeom prst="rect">
            <a:avLst/>
          </a:prstGeom>
        </p:spPr>
      </p:pic>
      <p:sp>
        <p:nvSpPr>
          <p:cNvPr id="3" name="Subtitle 2">
            <a:extLst>
              <a:ext uri="{FF2B5EF4-FFF2-40B4-BE49-F238E27FC236}">
                <a16:creationId xmlns:a16="http://schemas.microsoft.com/office/drawing/2014/main" id="{CFF0878B-9B56-F9D6-8486-89115BA9B772}"/>
              </a:ext>
            </a:extLst>
          </p:cNvPr>
          <p:cNvSpPr>
            <a:spLocks noGrp="1"/>
          </p:cNvSpPr>
          <p:nvPr>
            <p:ph type="subTitle" idx="1"/>
          </p:nvPr>
        </p:nvSpPr>
        <p:spPr/>
        <p:txBody>
          <a:bodyPr/>
          <a:lstStyle/>
          <a:p>
            <a:pPr rtl="0"/>
            <a:r>
              <a:rPr lang="es-us" b="0" i="0" u="none" baseline="0"/>
              <a:t> </a:t>
            </a:r>
          </a:p>
        </p:txBody>
      </p:sp>
      <p:sp>
        <p:nvSpPr>
          <p:cNvPr id="11" name="TextBox 10">
            <a:extLst>
              <a:ext uri="{FF2B5EF4-FFF2-40B4-BE49-F238E27FC236}">
                <a16:creationId xmlns:a16="http://schemas.microsoft.com/office/drawing/2014/main" id="{947C2A44-E5C1-9336-1987-5DC3A5DCCA7B}"/>
              </a:ext>
            </a:extLst>
          </p:cNvPr>
          <p:cNvSpPr txBox="1"/>
          <p:nvPr/>
        </p:nvSpPr>
        <p:spPr>
          <a:xfrm>
            <a:off x="5289949" y="1280963"/>
            <a:ext cx="6902051" cy="2246769"/>
          </a:xfrm>
          <a:prstGeom prst="rect">
            <a:avLst/>
          </a:prstGeom>
          <a:noFill/>
        </p:spPr>
        <p:txBody>
          <a:bodyPr wrap="square" lIns="91440" tIns="45720" rIns="91440" bIns="45720" anchor="t">
            <a:spAutoFit/>
          </a:bodyPr>
          <a:lstStyle/>
          <a:p>
            <a:pPr algn="ctr" rtl="0"/>
            <a:r>
              <a:rPr lang="es-us" sz="3500" b="1" i="0" u="none" baseline="0">
                <a:solidFill>
                  <a:schemeClr val="bg1"/>
                </a:solidFill>
                <a:effectLst>
                  <a:outerShdw blurRad="38100" dist="38100" dir="2700000" algn="tl">
                    <a:srgbClr val="000000">
                      <a:alpha val="43137"/>
                    </a:srgbClr>
                  </a:outerShdw>
                </a:effectLst>
                <a:latin typeface="Arial Black"/>
                <a:cs typeface="Calibri Light"/>
              </a:rPr>
              <a:t>¿Qué puede hacer con el documento</a:t>
            </a:r>
          </a:p>
          <a:p>
            <a:pPr algn="ctr" rtl="0"/>
            <a:r>
              <a:rPr lang="es-us" sz="3500" b="1" i="0" u="none" baseline="0">
                <a:solidFill>
                  <a:schemeClr val="bg1"/>
                </a:solidFill>
                <a:effectLst>
                  <a:outerShdw blurRad="38100" dist="38100" dir="2700000" algn="tl">
                    <a:srgbClr val="000000">
                      <a:alpha val="43137"/>
                    </a:srgbClr>
                  </a:outerShdw>
                </a:effectLst>
                <a:latin typeface="Arial Black"/>
                <a:cs typeface="Calibri Light"/>
              </a:rPr>
              <a:t>“Gestión de las alergias a los alimentos en las escuelas:</a:t>
            </a:r>
            <a:br>
              <a:rPr lang="es-us" sz="3500" b="1">
                <a:solidFill>
                  <a:schemeClr val="bg1"/>
                </a:solidFill>
                <a:effectLst>
                  <a:outerShdw blurRad="38100" dist="38100" dir="2700000" algn="tl">
                    <a:srgbClr val="000000">
                      <a:alpha val="43137"/>
                    </a:srgbClr>
                  </a:outerShdw>
                </a:effectLst>
                <a:latin typeface="Arial Black"/>
                <a:cs typeface="Calibri Light"/>
              </a:rPr>
            </a:br>
            <a:r>
              <a:rPr lang="es-us" sz="3500" b="1" i="0" u="none" baseline="0">
                <a:solidFill>
                  <a:schemeClr val="bg1"/>
                </a:solidFill>
                <a:effectLst>
                  <a:outerShdw blurRad="38100" dist="38100" dir="2700000" algn="tl">
                    <a:srgbClr val="000000">
                      <a:alpha val="43137"/>
                    </a:srgbClr>
                  </a:outerShdw>
                </a:effectLst>
                <a:latin typeface="Arial Black"/>
                <a:cs typeface="Calibri Light"/>
              </a:rPr>
              <a:t>recomendaciones de expertos”?</a:t>
            </a:r>
          </a:p>
        </p:txBody>
      </p:sp>
    </p:spTree>
    <p:extLst>
      <p:ext uri="{BB962C8B-B14F-4D97-AF65-F5344CB8AC3E}">
        <p14:creationId xmlns:p14="http://schemas.microsoft.com/office/powerpoint/2010/main" val="2990730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D6307A-D40D-611C-8AAD-927853C403E7}"/>
              </a:ext>
            </a:extLst>
          </p:cNvPr>
          <p:cNvPicPr>
            <a:picLocks noChangeAspect="1"/>
          </p:cNvPicPr>
          <p:nvPr/>
        </p:nvPicPr>
        <p:blipFill rotWithShape="1">
          <a:blip r:embed="rId3"/>
          <a:srcRect l="19388" t="7872" r="61622" b="4186"/>
          <a:stretch/>
        </p:blipFill>
        <p:spPr>
          <a:xfrm>
            <a:off x="2083237" y="937089"/>
            <a:ext cx="1435534" cy="1973162"/>
          </a:xfrm>
          <a:prstGeom prst="rect">
            <a:avLst/>
          </a:prstGeom>
          <a:ln>
            <a:solidFill>
              <a:schemeClr val="tx1"/>
            </a:solidFill>
          </a:ln>
        </p:spPr>
      </p:pic>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523220"/>
          </a:xfrm>
          <a:prstGeom prst="rect">
            <a:avLst/>
          </a:prstGeom>
          <a:noFill/>
        </p:spPr>
        <p:txBody>
          <a:bodyPr wrap="square" lIns="91440" tIns="45720" rIns="91440" bIns="45720" rtlCol="0" anchor="t">
            <a:spAutoFit/>
          </a:bodyPr>
          <a:lstStyle/>
          <a:p>
            <a:pPr lvl="1" algn="ctr" rtl="0">
              <a:defRPr/>
            </a:pPr>
            <a:r>
              <a:rPr lang="es-us" sz="2800" b="0" i="0" u="none" baseline="0">
                <a:latin typeface="Arial Black"/>
                <a:ea typeface="Arial Black"/>
                <a:cs typeface="Arial Black"/>
              </a:rPr>
              <a:t>Descripción general de los recursos de FAMS de FARE</a:t>
            </a:r>
            <a:endParaRPr lang="es-us" sz="1400"/>
          </a:p>
        </p:txBody>
      </p:sp>
      <p:sp>
        <p:nvSpPr>
          <p:cNvPr id="2" name="TextBox 1">
            <a:extLst>
              <a:ext uri="{FF2B5EF4-FFF2-40B4-BE49-F238E27FC236}">
                <a16:creationId xmlns:a16="http://schemas.microsoft.com/office/drawing/2014/main" id="{9C1B7C03-3935-01D2-311A-2FF722FAD1AE}"/>
              </a:ext>
            </a:extLst>
          </p:cNvPr>
          <p:cNvSpPr txBox="1"/>
          <p:nvPr/>
        </p:nvSpPr>
        <p:spPr>
          <a:xfrm>
            <a:off x="174281" y="1278546"/>
            <a:ext cx="200694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s-us" sz="1200" b="0" i="0" u="none" baseline="0"/>
              <a:t>Documento </a:t>
            </a:r>
            <a:r>
              <a:rPr lang="es-us" sz="1200" b="1" i="0" u="none" baseline="0"/>
              <a:t>“Gestión de las alergias a los alimentos en las escuelas (FAMS): recomendaciones de expertos”</a:t>
            </a:r>
            <a:endParaRPr lang="es-us" sz="1200">
              <a:solidFill>
                <a:srgbClr val="000000"/>
              </a:solidFill>
            </a:endParaRPr>
          </a:p>
        </p:txBody>
      </p:sp>
      <p:pic>
        <p:nvPicPr>
          <p:cNvPr id="5" name="Picture 4" descr="A child and child smiling at a computer&#10;&#10;Description automatically generated">
            <a:extLst>
              <a:ext uri="{FF2B5EF4-FFF2-40B4-BE49-F238E27FC236}">
                <a16:creationId xmlns:a16="http://schemas.microsoft.com/office/drawing/2014/main" id="{494B89BE-5FE9-8A0D-FAEC-D67E4A66B643}"/>
              </a:ext>
            </a:extLst>
          </p:cNvPr>
          <p:cNvPicPr>
            <a:picLocks noChangeAspect="1"/>
          </p:cNvPicPr>
          <p:nvPr/>
        </p:nvPicPr>
        <p:blipFill>
          <a:blip r:embed="rId4"/>
          <a:stretch>
            <a:fillRect/>
          </a:stretch>
        </p:blipFill>
        <p:spPr>
          <a:xfrm>
            <a:off x="2106852" y="3230848"/>
            <a:ext cx="1411919" cy="1973162"/>
          </a:xfrm>
          <a:prstGeom prst="rect">
            <a:avLst/>
          </a:prstGeom>
          <a:ln>
            <a:solidFill>
              <a:schemeClr val="tx1"/>
            </a:solidFill>
          </a:ln>
        </p:spPr>
      </p:pic>
      <p:sp>
        <p:nvSpPr>
          <p:cNvPr id="6" name="TextBox 5">
            <a:extLst>
              <a:ext uri="{FF2B5EF4-FFF2-40B4-BE49-F238E27FC236}">
                <a16:creationId xmlns:a16="http://schemas.microsoft.com/office/drawing/2014/main" id="{33EA1052-02EB-63EF-4AD4-DECECB0BD200}"/>
              </a:ext>
            </a:extLst>
          </p:cNvPr>
          <p:cNvSpPr txBox="1"/>
          <p:nvPr/>
        </p:nvSpPr>
        <p:spPr>
          <a:xfrm>
            <a:off x="99908" y="3361901"/>
            <a:ext cx="20069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s-us" sz="1200" b="1" i="0" u="none" baseline="0"/>
              <a:t>Capacitación GRATUITA</a:t>
            </a:r>
            <a:r>
              <a:rPr lang="es-us" sz="1200" b="0" i="0" u="none" baseline="0"/>
              <a:t> sobre FARE en FoodAllergyAcademy.org: versiones disponibles para padres y personal administrativo y escolar.</a:t>
            </a:r>
          </a:p>
        </p:txBody>
      </p:sp>
      <p:sp>
        <p:nvSpPr>
          <p:cNvPr id="7" name="TextBox 6">
            <a:extLst>
              <a:ext uri="{FF2B5EF4-FFF2-40B4-BE49-F238E27FC236}">
                <a16:creationId xmlns:a16="http://schemas.microsoft.com/office/drawing/2014/main" id="{02E08389-6092-CA39-6654-93DB2E03154D}"/>
              </a:ext>
            </a:extLst>
          </p:cNvPr>
          <p:cNvSpPr txBox="1"/>
          <p:nvPr/>
        </p:nvSpPr>
        <p:spPr>
          <a:xfrm>
            <a:off x="1251041" y="5335063"/>
            <a:ext cx="282851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s-us" sz="1200" b="1" i="0" u="none" baseline="0">
                <a:solidFill>
                  <a:schemeClr val="accent1">
                    <a:lumMod val="76000"/>
                  </a:schemeClr>
                </a:solidFill>
                <a:hlinkClick r:id="rId5">
                  <a:extLst>
                    <a:ext uri="{A12FA001-AC4F-418D-AE19-62706E023703}">
                      <ahyp:hlinkClr xmlns:ahyp="http://schemas.microsoft.com/office/drawing/2018/hyperlinkcolor" val="tx"/>
                    </a:ext>
                  </a:extLst>
                </a:hlinkClick>
              </a:rPr>
              <a:t>www.FoodAllergyAcademy.org</a:t>
            </a:r>
            <a:r>
              <a:rPr lang="es-us" sz="1200" b="1" i="0" u="none" baseline="0">
                <a:solidFill>
                  <a:schemeClr val="accent1">
                    <a:lumMod val="76000"/>
                  </a:schemeClr>
                </a:solidFill>
              </a:rPr>
              <a:t> </a:t>
            </a:r>
          </a:p>
        </p:txBody>
      </p:sp>
      <p:pic>
        <p:nvPicPr>
          <p:cNvPr id="8" name="Picture 7" descr="A screenshot of a medical information&#10;&#10;Description automatically generated">
            <a:extLst>
              <a:ext uri="{FF2B5EF4-FFF2-40B4-BE49-F238E27FC236}">
                <a16:creationId xmlns:a16="http://schemas.microsoft.com/office/drawing/2014/main" id="{789A4D7F-6DA1-883B-FA57-779C3BDED646}"/>
              </a:ext>
            </a:extLst>
          </p:cNvPr>
          <p:cNvPicPr>
            <a:picLocks noChangeAspect="1"/>
          </p:cNvPicPr>
          <p:nvPr/>
        </p:nvPicPr>
        <p:blipFill>
          <a:blip r:embed="rId6"/>
          <a:stretch>
            <a:fillRect/>
          </a:stretch>
        </p:blipFill>
        <p:spPr>
          <a:xfrm>
            <a:off x="4301448" y="935252"/>
            <a:ext cx="1435534" cy="1973162"/>
          </a:xfrm>
          <a:prstGeom prst="rect">
            <a:avLst/>
          </a:prstGeom>
          <a:ln>
            <a:solidFill>
              <a:schemeClr val="tx1"/>
            </a:solidFill>
          </a:ln>
        </p:spPr>
      </p:pic>
      <p:sp>
        <p:nvSpPr>
          <p:cNvPr id="11" name="TextBox 10">
            <a:extLst>
              <a:ext uri="{FF2B5EF4-FFF2-40B4-BE49-F238E27FC236}">
                <a16:creationId xmlns:a16="http://schemas.microsoft.com/office/drawing/2014/main" id="{BFCE85C5-A919-9861-5688-36D51A7CF333}"/>
              </a:ext>
            </a:extLst>
          </p:cNvPr>
          <p:cNvSpPr txBox="1"/>
          <p:nvPr/>
        </p:nvSpPr>
        <p:spPr>
          <a:xfrm>
            <a:off x="5853117" y="1278547"/>
            <a:ext cx="19663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s-us" sz="1200" b="1" i="0" u="none" baseline="0"/>
              <a:t>Folleto</a:t>
            </a:r>
            <a:r>
              <a:rPr lang="es-us" sz="1200" b="0" i="0" u="none" baseline="0"/>
              <a:t> para ayudar a los voluntarios, el personal temporal o los contratistas a comprender los aspectos básicos de seguridad sobre las alergias a los alimentos.</a:t>
            </a:r>
          </a:p>
        </p:txBody>
      </p:sp>
      <p:pic>
        <p:nvPicPr>
          <p:cNvPr id="13" name="Picture 12" descr="A child pointing at something&#10;&#10;Description automatically generated">
            <a:extLst>
              <a:ext uri="{FF2B5EF4-FFF2-40B4-BE49-F238E27FC236}">
                <a16:creationId xmlns:a16="http://schemas.microsoft.com/office/drawing/2014/main" id="{4452416E-107E-AEDA-FEB2-47682F620F76}"/>
              </a:ext>
            </a:extLst>
          </p:cNvPr>
          <p:cNvPicPr>
            <a:picLocks noChangeAspect="1"/>
          </p:cNvPicPr>
          <p:nvPr/>
        </p:nvPicPr>
        <p:blipFill>
          <a:blip r:embed="rId7"/>
          <a:stretch>
            <a:fillRect/>
          </a:stretch>
        </p:blipFill>
        <p:spPr>
          <a:xfrm>
            <a:off x="8582630" y="925727"/>
            <a:ext cx="3052265" cy="1721304"/>
          </a:xfrm>
          <a:prstGeom prst="rect">
            <a:avLst/>
          </a:prstGeom>
          <a:ln>
            <a:solidFill>
              <a:schemeClr val="tx1"/>
            </a:solidFill>
          </a:ln>
        </p:spPr>
      </p:pic>
      <p:sp>
        <p:nvSpPr>
          <p:cNvPr id="14" name="TextBox 13">
            <a:extLst>
              <a:ext uri="{FF2B5EF4-FFF2-40B4-BE49-F238E27FC236}">
                <a16:creationId xmlns:a16="http://schemas.microsoft.com/office/drawing/2014/main" id="{355F42A1-7599-C230-9420-24D05021402F}"/>
              </a:ext>
            </a:extLst>
          </p:cNvPr>
          <p:cNvSpPr txBox="1"/>
          <p:nvPr/>
        </p:nvSpPr>
        <p:spPr>
          <a:xfrm>
            <a:off x="8424464" y="2740636"/>
            <a:ext cx="332136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s-us" sz="1200" b="1" i="0" u="none" baseline="0"/>
              <a:t>Descripción general de la presentación sobre FAMS</a:t>
            </a:r>
            <a:r>
              <a:rPr lang="es-us" sz="1200" b="0" i="0" u="none" baseline="0"/>
              <a:t> para utilizar en la capacitación del personal “FAMS: recomendaciones de expertos” y recursos para promover la integración de las recomendaciones en las escuelas.</a:t>
            </a:r>
            <a:endParaRPr lang="es-us" sz="1200">
              <a:solidFill>
                <a:srgbClr val="000000"/>
              </a:solidFill>
            </a:endParaRPr>
          </a:p>
        </p:txBody>
      </p:sp>
      <p:pic>
        <p:nvPicPr>
          <p:cNvPr id="10" name="Picture 9">
            <a:extLst>
              <a:ext uri="{FF2B5EF4-FFF2-40B4-BE49-F238E27FC236}">
                <a16:creationId xmlns:a16="http://schemas.microsoft.com/office/drawing/2014/main" id="{F2EF4B6C-0DF9-750C-D4A9-48F0453FE783}"/>
              </a:ext>
            </a:extLst>
          </p:cNvPr>
          <p:cNvPicPr>
            <a:picLocks noChangeAspect="1"/>
          </p:cNvPicPr>
          <p:nvPr/>
        </p:nvPicPr>
        <p:blipFill>
          <a:blip r:embed="rId8"/>
          <a:stretch>
            <a:fillRect/>
          </a:stretch>
        </p:blipFill>
        <p:spPr>
          <a:xfrm>
            <a:off x="4301447" y="3230848"/>
            <a:ext cx="3056123" cy="1703102"/>
          </a:xfrm>
          <a:prstGeom prst="rect">
            <a:avLst/>
          </a:prstGeom>
          <a:ln>
            <a:solidFill>
              <a:schemeClr val="tx1"/>
            </a:solidFill>
          </a:ln>
        </p:spPr>
      </p:pic>
      <p:sp>
        <p:nvSpPr>
          <p:cNvPr id="15" name="TextBox 14">
            <a:extLst>
              <a:ext uri="{FF2B5EF4-FFF2-40B4-BE49-F238E27FC236}">
                <a16:creationId xmlns:a16="http://schemas.microsoft.com/office/drawing/2014/main" id="{044DE583-0064-D4D9-71C6-AEC143E140EA}"/>
              </a:ext>
            </a:extLst>
          </p:cNvPr>
          <p:cNvSpPr txBox="1"/>
          <p:nvPr/>
        </p:nvSpPr>
        <p:spPr>
          <a:xfrm>
            <a:off x="4217555" y="4994460"/>
            <a:ext cx="3235642" cy="830997"/>
          </a:xfrm>
          <a:prstGeom prst="rect">
            <a:avLst/>
          </a:prstGeom>
          <a:noFill/>
        </p:spPr>
        <p:txBody>
          <a:bodyPr wrap="square">
            <a:spAutoFit/>
          </a:bodyPr>
          <a:lstStyle/>
          <a:p>
            <a:pPr rtl="0"/>
            <a:r>
              <a:rPr lang="es-us" sz="1200" b="1" i="0" u="none" baseline="0"/>
              <a:t>Un programa educativo sencillo que</a:t>
            </a:r>
            <a:r>
              <a:rPr lang="es-us" sz="1200" b="0" i="0" u="none" baseline="0"/>
              <a:t> ayuda a niños y adolescentes a aprender a Proteger la Vida, siendo un buen amigo de los niños con alergia a los alimentos. </a:t>
            </a:r>
          </a:p>
        </p:txBody>
      </p:sp>
    </p:spTree>
    <p:extLst>
      <p:ext uri="{BB962C8B-B14F-4D97-AF65-F5344CB8AC3E}">
        <p14:creationId xmlns:p14="http://schemas.microsoft.com/office/powerpoint/2010/main" val="3660235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Folded Corner 11">
            <a:extLst>
              <a:ext uri="{FF2B5EF4-FFF2-40B4-BE49-F238E27FC236}">
                <a16:creationId xmlns:a16="http://schemas.microsoft.com/office/drawing/2014/main" id="{8B715D76-30C9-3884-0E4A-9B570E2B7DD4}"/>
              </a:ext>
            </a:extLst>
          </p:cNvPr>
          <p:cNvSpPr/>
          <p:nvPr/>
        </p:nvSpPr>
        <p:spPr>
          <a:xfrm>
            <a:off x="0" y="0"/>
            <a:ext cx="4076700" cy="2972098"/>
          </a:xfrm>
          <a:prstGeom prst="foldedCorne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endParaRPr lang="es-us" sz="3500">
              <a:effectLst>
                <a:outerShdw blurRad="38100" dist="38100" dir="2700000" algn="tl">
                  <a:srgbClr val="000000">
                    <a:alpha val="43137"/>
                  </a:srgbClr>
                </a:outerShdw>
              </a:effectLst>
              <a:latin typeface="Arial Black"/>
            </a:endParaRPr>
          </a:p>
          <a:p>
            <a:pPr algn="ctr" rtl="0"/>
            <a:r>
              <a:rPr lang="es-us" sz="3500" b="0" i="0" u="none" baseline="0">
                <a:effectLst>
                  <a:outerShdw blurRad="38100" dist="38100" dir="2700000" algn="tl">
                    <a:srgbClr val="000000">
                      <a:alpha val="43137"/>
                    </a:srgbClr>
                  </a:outerShdw>
                </a:effectLst>
                <a:latin typeface="Arial Black"/>
                <a:ea typeface="Arial Black"/>
                <a:cs typeface="Arial Black"/>
              </a:rPr>
              <a:t>FAMS </a:t>
            </a:r>
          </a:p>
          <a:p>
            <a:pPr algn="ctr" rtl="0"/>
            <a:r>
              <a:rPr lang="es-us" sz="3500" b="0" i="0" u="none" baseline="0">
                <a:effectLst>
                  <a:outerShdw blurRad="38100" dist="38100" dir="2700000" algn="tl">
                    <a:srgbClr val="000000">
                      <a:alpha val="43137"/>
                    </a:srgbClr>
                  </a:outerShdw>
                </a:effectLst>
                <a:latin typeface="Arial Black"/>
                <a:ea typeface="Arial Black"/>
                <a:cs typeface="Arial Black"/>
              </a:rPr>
              <a:t>en </a:t>
            </a:r>
          </a:p>
          <a:p>
            <a:pPr algn="ctr" rtl="0"/>
            <a:r>
              <a:rPr lang="es-us" sz="3500" b="0" i="0" u="none" baseline="0">
                <a:effectLst>
                  <a:outerShdw blurRad="38100" dist="38100" dir="2700000" algn="tl">
                    <a:srgbClr val="000000">
                      <a:alpha val="43137"/>
                    </a:srgbClr>
                  </a:outerShdw>
                </a:effectLst>
                <a:latin typeface="Arial Black"/>
                <a:ea typeface="Arial Black"/>
                <a:cs typeface="Arial Black"/>
              </a:rPr>
              <a:t>acción</a:t>
            </a:r>
          </a:p>
        </p:txBody>
      </p:sp>
      <p:sp>
        <p:nvSpPr>
          <p:cNvPr id="4" name="TextBox 3">
            <a:extLst>
              <a:ext uri="{FF2B5EF4-FFF2-40B4-BE49-F238E27FC236}">
                <a16:creationId xmlns:a16="http://schemas.microsoft.com/office/drawing/2014/main" id="{54A5AE93-3ADC-A0F4-ED94-95954CE349F6}"/>
              </a:ext>
            </a:extLst>
          </p:cNvPr>
          <p:cNvSpPr txBox="1"/>
          <p:nvPr/>
        </p:nvSpPr>
        <p:spPr>
          <a:xfrm>
            <a:off x="274018" y="2993756"/>
            <a:ext cx="3802883" cy="338554"/>
          </a:xfrm>
          <a:prstGeom prst="rect">
            <a:avLst/>
          </a:prstGeom>
          <a:noFill/>
        </p:spPr>
        <p:txBody>
          <a:bodyPr wrap="square" lIns="91440" tIns="45720" rIns="91440" bIns="45720" anchor="t">
            <a:spAutoFit/>
          </a:bodyPr>
          <a:lstStyle/>
          <a:p>
            <a:pPr rtl="0"/>
            <a:r>
              <a:rPr lang="es-us" sz="1600" b="0" i="0" u="none" baseline="0">
                <a:solidFill>
                  <a:schemeClr val="tx1"/>
                </a:solidFill>
                <a:hlinkClick r:id="rId3" tooltip="https://www.foodallergy.org/famsexpertrecommendations">
                  <a:extLst>
                    <a:ext uri="{A12FA001-AC4F-418D-AE19-62706E023703}">
                      <ahyp:hlinkClr xmlns:ahyp="http://schemas.microsoft.com/office/drawing/2018/hyperlinkcolor" val="tx"/>
                    </a:ext>
                  </a:extLst>
                </a:hlinkClick>
              </a:rPr>
              <a:t>TODOS LOS RECURSOS ESTÁN DISPONIBLES EN EL SIGUIENTE ENLACE</a:t>
            </a:r>
            <a:r>
              <a:rPr lang="es-us" sz="1600" b="0" i="0" u="none" baseline="0">
                <a:solidFill>
                  <a:schemeClr val="accent1">
                    <a:lumMod val="75000"/>
                  </a:schemeClr>
                </a:solidFill>
                <a:hlinkClick r:id="rId3" tooltip="https://www.foodallergy.org/famsexpertrecommendations">
                  <a:extLst>
                    <a:ext uri="{A12FA001-AC4F-418D-AE19-62706E023703}">
                      <ahyp:hlinkClr xmlns:ahyp="http://schemas.microsoft.com/office/drawing/2018/hyperlinkcolor" val="tx"/>
                    </a:ext>
                  </a:extLst>
                </a:hlinkClick>
              </a:rPr>
              <a:t>: </a:t>
            </a:r>
            <a:endParaRPr lang="es-us" sz="1600" b="1">
              <a:solidFill>
                <a:schemeClr val="accent1">
                  <a:lumMod val="75000"/>
                </a:schemeClr>
              </a:solidFill>
            </a:endParaRPr>
          </a:p>
        </p:txBody>
      </p:sp>
      <p:graphicFrame>
        <p:nvGraphicFramePr>
          <p:cNvPr id="3" name="Table 2">
            <a:extLst>
              <a:ext uri="{FF2B5EF4-FFF2-40B4-BE49-F238E27FC236}">
                <a16:creationId xmlns:a16="http://schemas.microsoft.com/office/drawing/2014/main" id="{7D65862C-EAB6-EFFA-D5ED-B79D6627DBDF}"/>
              </a:ext>
            </a:extLst>
          </p:cNvPr>
          <p:cNvGraphicFramePr>
            <a:graphicFrameLocks noGrp="1"/>
          </p:cNvGraphicFramePr>
          <p:nvPr>
            <p:extLst>
              <p:ext uri="{D42A27DB-BD31-4B8C-83A1-F6EECF244321}">
                <p14:modId xmlns:p14="http://schemas.microsoft.com/office/powerpoint/2010/main" val="2578655140"/>
              </p:ext>
            </p:extLst>
          </p:nvPr>
        </p:nvGraphicFramePr>
        <p:xfrm>
          <a:off x="4217830" y="257576"/>
          <a:ext cx="7779144" cy="5318946"/>
        </p:xfrm>
        <a:graphic>
          <a:graphicData uri="http://schemas.openxmlformats.org/drawingml/2006/table">
            <a:tbl>
              <a:tblPr firstRow="1" bandRow="1">
                <a:tableStyleId>{5C22544A-7EE6-4342-B048-85BDC9FD1C3A}</a:tableStyleId>
              </a:tblPr>
              <a:tblGrid>
                <a:gridCol w="1888901">
                  <a:extLst>
                    <a:ext uri="{9D8B030D-6E8A-4147-A177-3AD203B41FA5}">
                      <a16:colId xmlns:a16="http://schemas.microsoft.com/office/drawing/2014/main" val="3775303199"/>
                    </a:ext>
                  </a:extLst>
                </a:gridCol>
                <a:gridCol w="5890243">
                  <a:extLst>
                    <a:ext uri="{9D8B030D-6E8A-4147-A177-3AD203B41FA5}">
                      <a16:colId xmlns:a16="http://schemas.microsoft.com/office/drawing/2014/main" val="2462453317"/>
                    </a:ext>
                  </a:extLst>
                </a:gridCol>
              </a:tblGrid>
              <a:tr h="439219">
                <a:tc>
                  <a:txBody>
                    <a:bodyPr/>
                    <a:lstStyle/>
                    <a:p>
                      <a:pPr algn="ctr" rtl="0"/>
                      <a:r>
                        <a:rPr lang="es-us" sz="1700" b="1" i="0" u="none" baseline="0"/>
                        <a:t>Audiencia</a:t>
                      </a:r>
                    </a:p>
                  </a:txBody>
                  <a:tcPr/>
                </a:tc>
                <a:tc>
                  <a:txBody>
                    <a:bodyPr/>
                    <a:lstStyle/>
                    <a:p>
                      <a:pPr algn="ctr" rtl="0"/>
                      <a:r>
                        <a:rPr lang="es-us" sz="1700" b="1" i="0" u="none" baseline="0"/>
                        <a:t>Recomendaciones de actuación</a:t>
                      </a:r>
                    </a:p>
                  </a:txBody>
                  <a:tcPr/>
                </a:tc>
                <a:extLst>
                  <a:ext uri="{0D108BD9-81ED-4DB2-BD59-A6C34878D82A}">
                    <a16:rowId xmlns:a16="http://schemas.microsoft.com/office/drawing/2014/main" val="3088556105"/>
                  </a:ext>
                </a:extLst>
              </a:tr>
              <a:tr h="2151045">
                <a:tc>
                  <a:txBody>
                    <a:bodyPr/>
                    <a:lstStyle/>
                    <a:p>
                      <a:pPr rtl="0"/>
                      <a:r>
                        <a:rPr lang="es-us" sz="1700" b="1" i="0" u="none" baseline="0"/>
                        <a:t>Administradores</a:t>
                      </a:r>
                    </a:p>
                  </a:txBody>
                  <a:tcPr/>
                </a:tc>
                <a:tc>
                  <a:txBody>
                    <a:bodyPr/>
                    <a:lstStyle/>
                    <a:p>
                      <a:pPr marL="285750" indent="-285750" rtl="0">
                        <a:buFont typeface="Wingdings"/>
                        <a:buChar char="ü"/>
                      </a:pPr>
                      <a:r>
                        <a:rPr lang="es-us" sz="1700" b="0" i="0" u="none" baseline="0">
                          <a:solidFill>
                            <a:schemeClr val="dk1"/>
                          </a:solidFill>
                          <a:latin typeface="+mn-lt"/>
                          <a:ea typeface="+mn-ea"/>
                          <a:cs typeface="+mn-cs"/>
                        </a:rPr>
                        <a:t>Revisar “FAMS:</a:t>
                      </a:r>
                      <a:r>
                        <a:rPr lang="es-us" sz="1700" b="0" i="1" u="none" baseline="0">
                          <a:solidFill>
                            <a:schemeClr val="dk1"/>
                          </a:solidFill>
                          <a:latin typeface="+mn-lt"/>
                          <a:ea typeface="+mn-ea"/>
                          <a:cs typeface="+mn-cs"/>
                        </a:rPr>
                        <a:t> </a:t>
                      </a:r>
                      <a:r>
                        <a:rPr lang="es-us" sz="1700" b="0" i="0" u="none" baseline="0">
                          <a:solidFill>
                            <a:schemeClr val="dk1"/>
                          </a:solidFill>
                          <a:latin typeface="+mn-lt"/>
                          <a:ea typeface="+mn-ea"/>
                          <a:cs typeface="+mn-cs"/>
                        </a:rPr>
                        <a:t>recomendaciones de expertos” y compartir estas recomendaciones con el personal y las organizaciones y asociaciones de padres y maestros.</a:t>
                      </a:r>
                    </a:p>
                    <a:p>
                      <a:pPr marL="285750" marR="0" lvl="0" indent="-285750" defTabSz="914400" rtl="0" eaLnBrk="1" fontAlgn="auto" latinLnBrk="0" hangingPunct="1">
                        <a:lnSpc>
                          <a:spcPct val="100000"/>
                        </a:lnSpc>
                        <a:spcBef>
                          <a:spcPts val="0"/>
                        </a:spcBef>
                        <a:spcAft>
                          <a:spcPts val="0"/>
                        </a:spcAft>
                        <a:buClrTx/>
                        <a:buSzTx/>
                        <a:buFont typeface="Wingdings"/>
                        <a:buChar char="ü"/>
                        <a:tabLst/>
                        <a:defRPr/>
                      </a:pPr>
                      <a:r>
                        <a:rPr lang="es-us" sz="1700" b="0" i="0" u="none" baseline="0">
                          <a:solidFill>
                            <a:schemeClr val="dk1"/>
                          </a:solidFill>
                          <a:latin typeface="+mn-lt"/>
                          <a:ea typeface="+mn-ea"/>
                          <a:cs typeface="+mn-cs"/>
                        </a:rPr>
                        <a:t>Completar la versión para administradores de la capacitación </a:t>
                      </a:r>
                      <a:r>
                        <a:rPr lang="es-us" sz="1700" b="0" i="1" u="none" baseline="0">
                          <a:solidFill>
                            <a:schemeClr val="dk1"/>
                          </a:solidFill>
                          <a:latin typeface="+mn-lt"/>
                          <a:ea typeface="+mn-ea"/>
                          <a:cs typeface="+mn-cs"/>
                        </a:rPr>
                        <a:t>“Cuidar e incluir a los estudiantes (KSSI)”.</a:t>
                      </a:r>
                    </a:p>
                    <a:p>
                      <a:pPr marL="285750" lvl="0" indent="-285750" rtl="0">
                        <a:buFont typeface="Wingdings"/>
                        <a:buChar char="ü"/>
                      </a:pPr>
                      <a:r>
                        <a:rPr lang="es-us" sz="1700" b="0" i="0" u="none" baseline="0">
                          <a:solidFill>
                            <a:schemeClr val="dk1"/>
                          </a:solidFill>
                          <a:latin typeface="+mn-lt"/>
                          <a:ea typeface="+mn-ea"/>
                          <a:cs typeface="+mn-cs"/>
                        </a:rPr>
                        <a:t>Trabajar para actualizar las políticas y procedimientos del distrito o de la escuela de modo que reflejen las recomendaciones.</a:t>
                      </a:r>
                    </a:p>
                  </a:txBody>
                  <a:tcPr/>
                </a:tc>
                <a:extLst>
                  <a:ext uri="{0D108BD9-81ED-4DB2-BD59-A6C34878D82A}">
                    <a16:rowId xmlns:a16="http://schemas.microsoft.com/office/drawing/2014/main" val="4055636510"/>
                  </a:ext>
                </a:extLst>
              </a:tr>
              <a:tr h="1846967">
                <a:tc>
                  <a:txBody>
                    <a:bodyPr/>
                    <a:lstStyle/>
                    <a:p>
                      <a:pPr rtl="0"/>
                      <a:r>
                        <a:rPr lang="es-us" sz="1700" b="1" i="0" u="none" baseline="0"/>
                        <a:t>Personal escolar y cuidadores</a:t>
                      </a:r>
                    </a:p>
                  </a:txBody>
                  <a:tcPr/>
                </a:tc>
                <a:tc>
                  <a:txBody>
                    <a:bodyPr/>
                    <a:lstStyle/>
                    <a:p>
                      <a:pPr marL="285750" indent="-285750" rtl="0">
                        <a:buFont typeface="Wingdings"/>
                        <a:buChar char="ü"/>
                      </a:pPr>
                      <a:r>
                        <a:rPr lang="es-us" sz="1700" b="0" i="0" u="none" baseline="0"/>
                        <a:t>Revisar el documento de FAMS.</a:t>
                      </a:r>
                    </a:p>
                    <a:p>
                      <a:pPr marL="285750" lvl="0" indent="-285750" rtl="0">
                        <a:buFont typeface="Wingdings"/>
                        <a:buChar char="ü"/>
                      </a:pPr>
                      <a:r>
                        <a:rPr lang="es-us" sz="1700" b="0" i="0" u="none" strike="noStrike" baseline="0">
                          <a:solidFill>
                            <a:schemeClr val="dk1"/>
                          </a:solidFill>
                          <a:latin typeface="Calibri"/>
                          <a:ea typeface="Calibri"/>
                          <a:cs typeface="Calibri"/>
                        </a:rPr>
                        <a:t>Completar la versión para el personal escolar y los cuidadores de la capacitación </a:t>
                      </a:r>
                      <a:r>
                        <a:rPr lang="es-us" sz="1700" b="0" i="1" u="none" strike="noStrike" baseline="0">
                          <a:solidFill>
                            <a:schemeClr val="dk1"/>
                          </a:solidFill>
                          <a:latin typeface="Calibri"/>
                          <a:ea typeface="Calibri"/>
                          <a:cs typeface="Calibri"/>
                        </a:rPr>
                        <a:t>“Cuidar e incluir a los estudiantes (KSSI)”.</a:t>
                      </a:r>
                    </a:p>
                    <a:p>
                      <a:pPr marL="285750" lvl="0" indent="-285750" rtl="0">
                        <a:buFont typeface="Wingdings"/>
                        <a:buChar char="ü"/>
                      </a:pPr>
                      <a:r>
                        <a:rPr lang="es-us" sz="1700" b="0" i="0" u="none" strike="noStrike" baseline="0">
                          <a:solidFill>
                            <a:schemeClr val="dk1"/>
                          </a:solidFill>
                          <a:latin typeface="Calibri"/>
                          <a:ea typeface="Calibri"/>
                          <a:cs typeface="Calibri"/>
                        </a:rPr>
                        <a:t>Instruir a los estudiantes usando el plan educativo: </a:t>
                      </a:r>
                      <a:r>
                        <a:rPr lang="es-us" sz="1700" b="0" i="1" u="none" strike="noStrike" baseline="0">
                          <a:solidFill>
                            <a:schemeClr val="dk1"/>
                          </a:solidFill>
                          <a:latin typeface="Calibri"/>
                          <a:ea typeface="Calibri"/>
                          <a:cs typeface="Calibri"/>
                        </a:rPr>
                        <a:t>“Be a PAL (Protect A Life)”</a:t>
                      </a:r>
                      <a:r>
                        <a:rPr lang="es-us" sz="1700" b="0" i="0" u="none" strike="noStrike" baseline="0">
                          <a:solidFill>
                            <a:schemeClr val="dk1"/>
                          </a:solidFill>
                          <a:latin typeface="Calibri"/>
                          <a:ea typeface="Calibri"/>
                          <a:cs typeface="Calibri"/>
                        </a:rPr>
                        <a:t> de FARE.</a:t>
                      </a:r>
                    </a:p>
                  </a:txBody>
                  <a:tcPr/>
                </a:tc>
                <a:extLst>
                  <a:ext uri="{0D108BD9-81ED-4DB2-BD59-A6C34878D82A}">
                    <a16:rowId xmlns:a16="http://schemas.microsoft.com/office/drawing/2014/main" val="3221808769"/>
                  </a:ext>
                </a:extLst>
              </a:tr>
              <a:tr h="686982">
                <a:tc>
                  <a:txBody>
                    <a:bodyPr/>
                    <a:lstStyle/>
                    <a:p>
                      <a:pPr lvl="0" rtl="0">
                        <a:buNone/>
                      </a:pPr>
                      <a:r>
                        <a:rPr lang="es-us" sz="1700" b="1" i="0" u="none" strike="noStrike" baseline="0">
                          <a:solidFill>
                            <a:schemeClr val="dk1"/>
                          </a:solidFill>
                          <a:latin typeface="Calibri"/>
                          <a:ea typeface="+mn-ea"/>
                          <a:cs typeface="+mn-cs"/>
                        </a:rPr>
                        <a:t>Todos</a:t>
                      </a:r>
                    </a:p>
                  </a:txBody>
                  <a:tcPr/>
                </a:tc>
                <a:tc>
                  <a:txBody>
                    <a:bodyPr/>
                    <a:lstStyle/>
                    <a:p>
                      <a:pPr marL="285750" lvl="0" indent="-285750" rtl="0">
                        <a:buFont typeface="Wingdings"/>
                        <a:buChar char="ü"/>
                      </a:pPr>
                      <a:r>
                        <a:rPr lang="es-us" sz="1700" b="0" i="0" u="none" strike="noStrike" baseline="0">
                          <a:solidFill>
                            <a:schemeClr val="dk1"/>
                          </a:solidFill>
                          <a:latin typeface="Calibri"/>
                          <a:ea typeface="+mn-ea"/>
                          <a:cs typeface="+mn-cs"/>
                        </a:rPr>
                        <a:t>Proporcionar el folleto </a:t>
                      </a:r>
                      <a:r>
                        <a:rPr lang="es-us" sz="1700" b="0" i="1" u="none" strike="noStrike" baseline="0">
                          <a:solidFill>
                            <a:schemeClr val="dk1"/>
                          </a:solidFill>
                          <a:latin typeface="Calibri"/>
                          <a:ea typeface="+mn-ea"/>
                          <a:cs typeface="+mn-cs"/>
                        </a:rPr>
                        <a:t>“Escuelas seguras para personas con alergia a los alimentos: aspectos básicos”</a:t>
                      </a:r>
                      <a:r>
                        <a:rPr lang="es-us" sz="1700" b="0" i="0" u="none" strike="noStrike" baseline="0">
                          <a:solidFill>
                            <a:schemeClr val="dk1"/>
                          </a:solidFill>
                          <a:latin typeface="Calibri"/>
                          <a:ea typeface="+mn-ea"/>
                          <a:cs typeface="+mn-cs"/>
                        </a:rPr>
                        <a:t> a los voluntarios, contratistas y personal contratado a corto plazo.</a:t>
                      </a:r>
                    </a:p>
                  </a:txBody>
                  <a:tcPr/>
                </a:tc>
                <a:extLst>
                  <a:ext uri="{0D108BD9-81ED-4DB2-BD59-A6C34878D82A}">
                    <a16:rowId xmlns:a16="http://schemas.microsoft.com/office/drawing/2014/main" val="3923423640"/>
                  </a:ext>
                </a:extLst>
              </a:tr>
            </a:tbl>
          </a:graphicData>
        </a:graphic>
      </p:graphicFrame>
      <p:pic>
        <p:nvPicPr>
          <p:cNvPr id="5" name="Picture 4">
            <a:extLst>
              <a:ext uri="{FF2B5EF4-FFF2-40B4-BE49-F238E27FC236}">
                <a16:creationId xmlns:a16="http://schemas.microsoft.com/office/drawing/2014/main" id="{889E9DA0-F88A-1B5E-CFFB-9439E389F25A}"/>
              </a:ext>
            </a:extLst>
          </p:cNvPr>
          <p:cNvPicPr>
            <a:picLocks noChangeAspect="1"/>
          </p:cNvPicPr>
          <p:nvPr/>
        </p:nvPicPr>
        <p:blipFill>
          <a:blip r:embed="rId4"/>
          <a:stretch>
            <a:fillRect/>
          </a:stretch>
        </p:blipFill>
        <p:spPr>
          <a:xfrm>
            <a:off x="898438" y="3937000"/>
            <a:ext cx="1972676" cy="1947001"/>
          </a:xfrm>
          <a:prstGeom prst="rect">
            <a:avLst/>
          </a:prstGeom>
          <a:ln>
            <a:solidFill>
              <a:schemeClr val="tx1"/>
            </a:solidFill>
          </a:ln>
        </p:spPr>
      </p:pic>
      <p:sp>
        <p:nvSpPr>
          <p:cNvPr id="10" name="TextBox 9">
            <a:extLst>
              <a:ext uri="{FF2B5EF4-FFF2-40B4-BE49-F238E27FC236}">
                <a16:creationId xmlns:a16="http://schemas.microsoft.com/office/drawing/2014/main" id="{93BEB229-1749-A103-33CE-3B79F4229C0E}"/>
              </a:ext>
            </a:extLst>
          </p:cNvPr>
          <p:cNvSpPr txBox="1"/>
          <p:nvPr/>
        </p:nvSpPr>
        <p:spPr>
          <a:xfrm>
            <a:off x="3497073" y="5581295"/>
            <a:ext cx="7779144" cy="400110"/>
          </a:xfrm>
          <a:prstGeom prst="rect">
            <a:avLst/>
          </a:prstGeom>
          <a:noFill/>
        </p:spPr>
        <p:txBody>
          <a:bodyPr wrap="square" lIns="91440" tIns="45720" rIns="91440" bIns="45720" anchor="t">
            <a:spAutoFit/>
          </a:bodyPr>
          <a:lstStyle/>
          <a:p>
            <a:pPr rtl="0"/>
            <a:r>
              <a:rPr lang="es-us" sz="2000" b="1" i="0" u="none" baseline="0">
                <a:solidFill>
                  <a:schemeClr val="accent1">
                    <a:lumMod val="76000"/>
                  </a:schemeClr>
                </a:solidFill>
                <a:hlinkClick r:id="rId3" tooltip="https://www.foodallergy.org/famsexpertrecommendations">
                  <a:extLst>
                    <a:ext uri="{A12FA001-AC4F-418D-AE19-62706E023703}">
                      <ahyp:hlinkClr xmlns:ahyp="http://schemas.microsoft.com/office/drawing/2018/hyperlinkcolor" val="tx"/>
                    </a:ext>
                  </a:extLst>
                </a:hlinkClick>
              </a:rPr>
              <a:t>www.FoodAllergy.org/FAMSExpertRecommendations</a:t>
            </a:r>
            <a:endParaRPr lang="es-us" sz="2000" b="1">
              <a:solidFill>
                <a:schemeClr val="accent1">
                  <a:lumMod val="76000"/>
                </a:schemeClr>
              </a:solidFill>
            </a:endParaRPr>
          </a:p>
        </p:txBody>
      </p:sp>
    </p:spTree>
    <p:extLst>
      <p:ext uri="{BB962C8B-B14F-4D97-AF65-F5344CB8AC3E}">
        <p14:creationId xmlns:p14="http://schemas.microsoft.com/office/powerpoint/2010/main" val="20735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Folded Corner 3">
            <a:extLst>
              <a:ext uri="{FF2B5EF4-FFF2-40B4-BE49-F238E27FC236}">
                <a16:creationId xmlns:a16="http://schemas.microsoft.com/office/drawing/2014/main" id="{B761BDCF-DD49-73F3-CDFA-01B421C9F514}"/>
              </a:ext>
            </a:extLst>
          </p:cNvPr>
          <p:cNvSpPr/>
          <p:nvPr/>
        </p:nvSpPr>
        <p:spPr>
          <a:xfrm>
            <a:off x="-1" y="0"/>
            <a:ext cx="4550229" cy="3429000"/>
          </a:xfrm>
          <a:prstGeom prst="foldedCorne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endParaRPr lang="es-us" sz="3500">
              <a:effectLst>
                <a:outerShdw blurRad="38100" dist="38100" dir="2700000" algn="tl">
                  <a:srgbClr val="000000">
                    <a:alpha val="43137"/>
                  </a:srgbClr>
                </a:outerShdw>
              </a:effectLst>
              <a:latin typeface="Arial Black"/>
            </a:endParaRPr>
          </a:p>
          <a:p>
            <a:pPr algn="ctr" rtl="0"/>
            <a:r>
              <a:rPr lang="es-us" sz="3500" b="0" i="0" u="none" baseline="0">
                <a:effectLst>
                  <a:outerShdw blurRad="38100" dist="38100" dir="2700000" algn="tl">
                    <a:srgbClr val="000000">
                      <a:alpha val="43137"/>
                    </a:srgbClr>
                  </a:outerShdw>
                </a:effectLst>
                <a:latin typeface="Arial Black"/>
                <a:ea typeface="Arial Black"/>
                <a:cs typeface="Arial Black"/>
              </a:rPr>
              <a:t>¡Comuníquese con FARE </a:t>
            </a:r>
          </a:p>
          <a:p>
            <a:pPr algn="ctr" rtl="0"/>
            <a:r>
              <a:rPr lang="es-us" sz="3500" b="0" i="0" u="none" baseline="0">
                <a:effectLst>
                  <a:outerShdw blurRad="38100" dist="38100" dir="2700000" algn="tl">
                    <a:srgbClr val="000000">
                      <a:alpha val="43137"/>
                    </a:srgbClr>
                  </a:outerShdw>
                </a:effectLst>
                <a:latin typeface="Arial Black"/>
                <a:ea typeface="Arial Black"/>
                <a:cs typeface="Arial Black"/>
              </a:rPr>
              <a:t>si tiene preguntas!</a:t>
            </a:r>
          </a:p>
        </p:txBody>
      </p:sp>
      <p:sp>
        <p:nvSpPr>
          <p:cNvPr id="5" name="TextBox 4">
            <a:extLst>
              <a:ext uri="{FF2B5EF4-FFF2-40B4-BE49-F238E27FC236}">
                <a16:creationId xmlns:a16="http://schemas.microsoft.com/office/drawing/2014/main" id="{20DFD61E-058E-3BE2-F4A4-44785998D955}"/>
              </a:ext>
            </a:extLst>
          </p:cNvPr>
          <p:cNvSpPr txBox="1"/>
          <p:nvPr/>
        </p:nvSpPr>
        <p:spPr>
          <a:xfrm>
            <a:off x="5116286" y="1240970"/>
            <a:ext cx="6672943" cy="1692771"/>
          </a:xfrm>
          <a:prstGeom prst="rect">
            <a:avLst/>
          </a:prstGeom>
          <a:noFill/>
        </p:spPr>
        <p:txBody>
          <a:bodyPr wrap="square" lIns="91440" tIns="45720" rIns="91440" bIns="45720" rtlCol="0" anchor="t">
            <a:spAutoFit/>
          </a:bodyPr>
          <a:lstStyle/>
          <a:p>
            <a:r>
              <a:rPr lang="en-US" sz="2400" b="1"/>
              <a:t>Si </a:t>
            </a:r>
            <a:r>
              <a:rPr lang="en-US" sz="2400" b="1" err="1"/>
              <a:t>tiene</a:t>
            </a:r>
            <a:r>
              <a:rPr lang="en-US" sz="2400" b="1"/>
              <a:t> </a:t>
            </a:r>
            <a:r>
              <a:rPr lang="en-US" sz="2400" b="1" err="1"/>
              <a:t>preguntas</a:t>
            </a:r>
            <a:r>
              <a:rPr lang="en-US" sz="2400" b="1"/>
              <a:t> o </a:t>
            </a:r>
            <a:r>
              <a:rPr lang="en-US" sz="2400" b="1" err="1"/>
              <a:t>más</a:t>
            </a:r>
            <a:r>
              <a:rPr lang="en-US" sz="2400" b="1"/>
              <a:t> </a:t>
            </a:r>
            <a:r>
              <a:rPr lang="en-US" sz="2400" b="1" err="1"/>
              <a:t>información</a:t>
            </a:r>
            <a:r>
              <a:rPr lang="en-US" sz="2400" b="1"/>
              <a:t>, </a:t>
            </a:r>
            <a:r>
              <a:rPr lang="en-US" sz="2400" b="1" err="1"/>
              <a:t>envíe</a:t>
            </a:r>
            <a:r>
              <a:rPr lang="en-US" sz="2400" b="1"/>
              <a:t> un </a:t>
            </a:r>
            <a:r>
              <a:rPr lang="en-US" sz="2400" b="1" err="1"/>
              <a:t>correo</a:t>
            </a:r>
            <a:r>
              <a:rPr lang="en-US" sz="2400" b="1"/>
              <a:t> </a:t>
            </a:r>
            <a:r>
              <a:rPr lang="en-US" sz="2400" b="1" err="1"/>
              <a:t>electrónico</a:t>
            </a:r>
            <a:r>
              <a:rPr lang="en-US" sz="2400" b="1"/>
              <a:t> a:</a:t>
            </a:r>
            <a:endParaRPr lang="en-US" sz="2400" b="1">
              <a:solidFill>
                <a:srgbClr val="000000"/>
              </a:solidFill>
            </a:endParaRPr>
          </a:p>
          <a:p>
            <a:pPr rtl="0"/>
            <a:endParaRPr lang="es-us" sz="2800" b="1">
              <a:solidFill>
                <a:schemeClr val="tx2"/>
              </a:solidFill>
              <a:hlinkClick r:id="rId2">
                <a:extLst>
                  <a:ext uri="{A12FA001-AC4F-418D-AE19-62706E023703}">
                    <ahyp:hlinkClr xmlns:ahyp="http://schemas.microsoft.com/office/drawing/2018/hyperlinkcolor" val="tx"/>
                  </a:ext>
                </a:extLst>
              </a:hlinkClick>
            </a:endParaRPr>
          </a:p>
          <a:p>
            <a:pPr rtl="0"/>
            <a:r>
              <a:rPr lang="es-us" sz="2800" b="1">
                <a:solidFill>
                  <a:schemeClr val="tx2"/>
                </a:solidFill>
                <a:hlinkClick r:id="rId2">
                  <a:extLst>
                    <a:ext uri="{A12FA001-AC4F-418D-AE19-62706E023703}">
                      <ahyp:hlinkClr xmlns:ahyp="http://schemas.microsoft.com/office/drawing/2018/hyperlinkcolor" val="tx"/>
                    </a:ext>
                  </a:extLst>
                </a:hlinkClick>
              </a:rPr>
              <a:t>education</a:t>
            </a:r>
            <a:r>
              <a:rPr lang="es-us" sz="2800" b="1" i="0" u="none" baseline="0">
                <a:solidFill>
                  <a:schemeClr val="tx2"/>
                </a:solidFill>
                <a:hlinkClick r:id="rId2">
                  <a:extLst>
                    <a:ext uri="{A12FA001-AC4F-418D-AE19-62706E023703}">
                      <ahyp:hlinkClr xmlns:ahyp="http://schemas.microsoft.com/office/drawing/2018/hyperlinkcolor" val="tx"/>
                    </a:ext>
                  </a:extLst>
                </a:hlinkClick>
              </a:rPr>
              <a:t>@foodallergy.org</a:t>
            </a:r>
            <a:r>
              <a:rPr lang="es-us" sz="2800" b="1" i="0" u="none" baseline="0">
                <a:solidFill>
                  <a:schemeClr val="tx2"/>
                </a:solidFill>
              </a:rPr>
              <a:t> </a:t>
            </a:r>
          </a:p>
        </p:txBody>
      </p:sp>
    </p:spTree>
    <p:extLst>
      <p:ext uri="{BB962C8B-B14F-4D97-AF65-F5344CB8AC3E}">
        <p14:creationId xmlns:p14="http://schemas.microsoft.com/office/powerpoint/2010/main" val="220406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1211-E492-8F05-FB3F-4E4142C5DB5C}"/>
              </a:ext>
            </a:extLst>
          </p:cNvPr>
          <p:cNvSpPr>
            <a:spLocks noGrp="1"/>
          </p:cNvSpPr>
          <p:nvPr>
            <p:ph type="title"/>
          </p:nvPr>
        </p:nvSpPr>
        <p:spPr/>
        <p:txBody>
          <a:bodyPr/>
          <a:lstStyle/>
          <a:p>
            <a:pPr algn="l" rtl="0"/>
            <a:r>
              <a:rPr lang="es-us" b="1" i="0" u="none" baseline="0"/>
              <a:t>Enfoque/plan de trabajo</a:t>
            </a:r>
          </a:p>
        </p:txBody>
      </p:sp>
      <p:sp>
        <p:nvSpPr>
          <p:cNvPr id="8" name="TextBox 7">
            <a:extLst>
              <a:ext uri="{FF2B5EF4-FFF2-40B4-BE49-F238E27FC236}">
                <a16:creationId xmlns:a16="http://schemas.microsoft.com/office/drawing/2014/main" id="{74A36FDA-AA45-277F-5F24-8E4247E6BFBD}"/>
              </a:ext>
            </a:extLst>
          </p:cNvPr>
          <p:cNvSpPr txBox="1"/>
          <p:nvPr/>
        </p:nvSpPr>
        <p:spPr>
          <a:xfrm>
            <a:off x="-179958" y="177664"/>
            <a:ext cx="12184436" cy="630942"/>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500" b="0" i="0" u="none" baseline="0">
                <a:latin typeface="Arial Black"/>
                <a:ea typeface="Arial Black"/>
                <a:cs typeface="Arial Black"/>
              </a:rPr>
              <a:t>Reconocimiento</a:t>
            </a:r>
            <a:endParaRPr kumimoji="0" lang="es-us" sz="3500" b="0" i="0" u="none" strike="noStrike" kern="0" cap="none" spc="0" normalizeH="0" baseline="0" noProof="0">
              <a:ln>
                <a:noFill/>
              </a:ln>
              <a:solidFill>
                <a:sysClr val="windowText" lastClr="000000"/>
              </a:solidFill>
              <a:effectLst/>
              <a:uLnTx/>
              <a:uFillTx/>
              <a:latin typeface="Arial Black"/>
            </a:endParaRPr>
          </a:p>
        </p:txBody>
      </p:sp>
      <p:sp>
        <p:nvSpPr>
          <p:cNvPr id="4" name="TextBox 3">
            <a:extLst>
              <a:ext uri="{FF2B5EF4-FFF2-40B4-BE49-F238E27FC236}">
                <a16:creationId xmlns:a16="http://schemas.microsoft.com/office/drawing/2014/main" id="{AEFF4DC7-9709-4AC8-C8D8-25EFD709A8A4}"/>
              </a:ext>
            </a:extLst>
          </p:cNvPr>
          <p:cNvSpPr txBox="1"/>
          <p:nvPr/>
        </p:nvSpPr>
        <p:spPr>
          <a:xfrm>
            <a:off x="2752929" y="1663430"/>
            <a:ext cx="7217923" cy="2308324"/>
          </a:xfrm>
          <a:prstGeom prst="rect">
            <a:avLst/>
          </a:prstGeom>
          <a:noFill/>
        </p:spPr>
        <p:txBody>
          <a:bodyPr wrap="square" rtlCol="0">
            <a:spAutoFit/>
          </a:bodyPr>
          <a:lstStyle/>
          <a:p>
            <a:pPr rtl="0"/>
            <a:r>
              <a:rPr lang="es-us" b="0" i="0" u="none" baseline="0"/>
              <a:t>El proyecto de FAMS y el documento de recomendaciones de expertos está respaldado por el Acuerdo de Cooperación N.º NU380T000282, financiado por los Centros para el Control y la Prevención de Enfermedades (</a:t>
            </a:r>
            <a:r>
              <a:rPr lang="es-us" b="0" i="1" u="none" baseline="0"/>
              <a:t>Centers for Disease Control and Prevention</a:t>
            </a:r>
            <a:r>
              <a:rPr lang="es-us" b="0" i="0" u="none" baseline="0"/>
              <a:t>), en asociación con la American Academy of Pediatrics. Sus contenidos son responsabilidad exclusiva de Food Allergy Research and Education y no necesariamente representan las opiniones oficiales de la American Academy of Pediatrics o los Centros para el Control y la Prevención de Enfermedades del Departamento de Salud y Servicios Humanos (</a:t>
            </a:r>
            <a:r>
              <a:rPr lang="es-us" b="0" i="1" u="none" baseline="0"/>
              <a:t>Department of Health and Human Services</a:t>
            </a:r>
            <a:r>
              <a:rPr lang="es-us" b="0" i="0" u="none" baseline="0"/>
              <a:t>).</a:t>
            </a:r>
          </a:p>
        </p:txBody>
      </p:sp>
    </p:spTree>
    <p:extLst>
      <p:ext uri="{BB962C8B-B14F-4D97-AF65-F5344CB8AC3E}">
        <p14:creationId xmlns:p14="http://schemas.microsoft.com/office/powerpoint/2010/main" val="228819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AD4ED-1E83-20FC-BB2A-43B06CD5F52D}"/>
              </a:ext>
            </a:extLst>
          </p:cNvPr>
          <p:cNvSpPr>
            <a:spLocks noGrp="1"/>
          </p:cNvSpPr>
          <p:nvPr>
            <p:ph type="title"/>
          </p:nvPr>
        </p:nvSpPr>
        <p:spPr/>
        <p:txBody>
          <a:bodyPr/>
          <a:lstStyle/>
          <a:p>
            <a:pPr algn="l" rtl="0"/>
            <a:r>
              <a:rPr lang="es-us" b="1" i="0" u="none" baseline="0"/>
              <a:t>Objetivo del proyecto</a:t>
            </a:r>
          </a:p>
        </p:txBody>
      </p:sp>
      <p:sp>
        <p:nvSpPr>
          <p:cNvPr id="10" name="TextBox 9">
            <a:extLst>
              <a:ext uri="{FF2B5EF4-FFF2-40B4-BE49-F238E27FC236}">
                <a16:creationId xmlns:a16="http://schemas.microsoft.com/office/drawing/2014/main" id="{050E9C30-AB94-6C10-EF25-E00FD1C93B54}"/>
              </a:ext>
            </a:extLst>
          </p:cNvPr>
          <p:cNvSpPr txBox="1"/>
          <p:nvPr/>
        </p:nvSpPr>
        <p:spPr>
          <a:xfrm>
            <a:off x="4234413" y="240543"/>
            <a:ext cx="8086435" cy="5247590"/>
          </a:xfrm>
          <a:prstGeom prst="rect">
            <a:avLst/>
          </a:prstGeom>
          <a:noFill/>
        </p:spPr>
        <p:txBody>
          <a:bodyPr wrap="square">
            <a:spAutoFit/>
          </a:bodyPr>
          <a:lstStyle/>
          <a:p>
            <a:pPr marL="457200" marR="277495" indent="-457200" algn="l" rtl="0">
              <a:spcBef>
                <a:spcPts val="155"/>
              </a:spcBef>
              <a:spcAft>
                <a:spcPts val="1200"/>
              </a:spcAft>
              <a:buFont typeface="Arial" panose="020B0604020202020204" pitchFamily="34" charset="0"/>
              <a:buChar char="•"/>
            </a:pP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Un conjunto simplificado de</a:t>
            </a:r>
            <a:r>
              <a:rPr lang="es-us" sz="2500" b="1" i="0" u="none" spc="-10"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 recomendaciones de expertos para la gestión de las alergias a los alimentos en las escuelas</a:t>
            </a:r>
            <a:r>
              <a:rPr lang="es-us" sz="2500" b="1" i="0" u="none" spc="-5"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 (nivel primario y secundario).</a:t>
            </a:r>
          </a:p>
          <a:p>
            <a:pPr marL="457200" marR="277495" indent="-457200" algn="l" rtl="0">
              <a:spcBef>
                <a:spcPts val="155"/>
              </a:spcBef>
              <a:spcAft>
                <a:spcPts val="1200"/>
              </a:spcAft>
              <a:buFont typeface="Arial" panose="020B0604020202020204" pitchFamily="34" charset="0"/>
              <a:buChar char="•"/>
            </a:pPr>
            <a:r>
              <a:rPr lang="es-us" sz="2500" b="1" i="0" u="none" spc="-5"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Complementa las Pautas voluntarias para el manejo de alergias alimentarias en las escuelas y los programas de cuidado y educación temprana de 2013 (108 páginas).</a:t>
            </a:r>
          </a:p>
          <a:p>
            <a:pPr marL="457200" marR="277495" indent="-457200" algn="l" rtl="0">
              <a:spcBef>
                <a:spcPts val="155"/>
              </a:spcBef>
              <a:spcAft>
                <a:spcPts val="1200"/>
              </a:spcAft>
              <a:buFont typeface="Arial" panose="020B0604020202020204" pitchFamily="34" charset="0"/>
              <a:buChar char="•"/>
            </a:pPr>
            <a:r>
              <a:rPr lang="es-us" sz="2500" b="1" i="0" u="none" spc="-5"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El objetivo del documento FAMS es que sea conciso, </a:t>
            </a: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consumible y</a:t>
            </a:r>
            <a:r>
              <a:rPr lang="es-us" sz="2500" b="1" i="0" u="none" spc="-15"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aplicable.</a:t>
            </a:r>
          </a:p>
          <a:p>
            <a:pPr marL="457200" marR="277495" indent="-457200" algn="l" rtl="0">
              <a:spcBef>
                <a:spcPts val="155"/>
              </a:spcBef>
              <a:spcAft>
                <a:spcPts val="1200"/>
              </a:spcAft>
              <a:buFont typeface="Arial" panose="020B0604020202020204" pitchFamily="34" charset="0"/>
              <a:buChar char="•"/>
            </a:pPr>
            <a:r>
              <a:rPr lang="es-us" sz="2500" b="1" i="0" u="none" baseline="0">
                <a:solidFill>
                  <a:schemeClr val="tx1"/>
                </a:solidFill>
                <a:latin typeface="Calibri" panose="020F0502020204030204" pitchFamily="34" charset="0"/>
                <a:ea typeface="Calibri" panose="020F0502020204030204" pitchFamily="34" charset="0"/>
                <a:cs typeface="Calibri" panose="020F0502020204030204" pitchFamily="34" charset="0"/>
              </a:rPr>
              <a:t>E</a:t>
            </a: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stá</a:t>
            </a:r>
            <a:r>
              <a:rPr lang="es-us" sz="2500" b="1" i="0" u="none" spc="-5"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basado en evidencia</a:t>
            </a:r>
            <a:r>
              <a:rPr lang="es-us" sz="2500" b="1" i="0" u="none" spc="-10"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actualizada según esté disponible y</a:t>
            </a:r>
            <a:r>
              <a:rPr lang="es-us" sz="2500" b="1" i="0" u="none" spc="-15"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 en </a:t>
            </a: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recomendaciones</a:t>
            </a:r>
            <a:r>
              <a:rPr lang="es-us" sz="2500" b="1" i="0" u="none" spc="-15"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revisadas</a:t>
            </a:r>
            <a:r>
              <a:rPr lang="es-us" sz="2500" b="1" i="0" u="none" spc="-5"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s-us" sz="2500" b="1" i="0" u="none" baseline="0">
                <a:solidFill>
                  <a:schemeClr val="tx1"/>
                </a:solidFill>
                <a:effectLst/>
                <a:latin typeface="Calibri" panose="020F0502020204030204" pitchFamily="34" charset="0"/>
                <a:ea typeface="Calibri" panose="020F0502020204030204" pitchFamily="34" charset="0"/>
                <a:cs typeface="Calibri" panose="020F0502020204030204" pitchFamily="34" charset="0"/>
              </a:rPr>
              <a:t>de expertos.</a:t>
            </a:r>
            <a:endParaRPr lang="es-us" sz="2500" b="1" spc="-5">
              <a:solidFill>
                <a:schemeClr val="tx1"/>
              </a:solidFill>
              <a:effectLst/>
              <a:latin typeface="Calibri" panose="020F0502020204030204" pitchFamily="34" charset="0"/>
              <a:ea typeface="Calibri" panose="020F0502020204030204" pitchFamily="34" charset="0"/>
            </a:endParaRPr>
          </a:p>
        </p:txBody>
      </p:sp>
      <p:sp>
        <p:nvSpPr>
          <p:cNvPr id="12" name="Rectangle: Folded Corner 11">
            <a:extLst>
              <a:ext uri="{FF2B5EF4-FFF2-40B4-BE49-F238E27FC236}">
                <a16:creationId xmlns:a16="http://schemas.microsoft.com/office/drawing/2014/main" id="{8B715D76-30C9-3884-0E4A-9B570E2B7DD4}"/>
              </a:ext>
            </a:extLst>
          </p:cNvPr>
          <p:cNvSpPr/>
          <p:nvPr/>
        </p:nvSpPr>
        <p:spPr>
          <a:xfrm>
            <a:off x="0" y="0"/>
            <a:ext cx="4076700" cy="2972098"/>
          </a:xfrm>
          <a:prstGeom prst="foldedCorner">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es-us" sz="3500" b="0" i="0" u="none" baseline="0">
                <a:effectLst>
                  <a:outerShdw blurRad="38100" dist="38100" dir="2700000" algn="tl">
                    <a:srgbClr val="000000">
                      <a:alpha val="43137"/>
                    </a:srgbClr>
                  </a:outerShdw>
                </a:effectLst>
                <a:latin typeface="Arial Black"/>
                <a:ea typeface="Arial Black"/>
                <a:cs typeface="Arial Black"/>
              </a:rPr>
              <a:t>¿Qué es FAMS?</a:t>
            </a:r>
          </a:p>
        </p:txBody>
      </p:sp>
      <p:sp>
        <p:nvSpPr>
          <p:cNvPr id="3" name="TextBox 2">
            <a:extLst>
              <a:ext uri="{FF2B5EF4-FFF2-40B4-BE49-F238E27FC236}">
                <a16:creationId xmlns:a16="http://schemas.microsoft.com/office/drawing/2014/main" id="{E6DB0EC9-7485-13DB-4359-DAA95158D68F}"/>
              </a:ext>
            </a:extLst>
          </p:cNvPr>
          <p:cNvSpPr txBox="1"/>
          <p:nvPr/>
        </p:nvSpPr>
        <p:spPr>
          <a:xfrm>
            <a:off x="575127" y="5396865"/>
            <a:ext cx="10374087" cy="369332"/>
          </a:xfrm>
          <a:prstGeom prst="rect">
            <a:avLst/>
          </a:prstGeom>
          <a:noFill/>
        </p:spPr>
        <p:txBody>
          <a:bodyPr wrap="square" rtlCol="0">
            <a:spAutoFit/>
          </a:bodyPr>
          <a:lstStyle/>
          <a:p>
            <a:pPr rtl="0"/>
            <a:r>
              <a:rPr lang="es-us" b="1" i="0" u="none" baseline="0"/>
              <a:t>NOTA: El documento de FAMS solo hace referencia a la escolarización de nivel primario y secundario, no a la educación de primera infancia. </a:t>
            </a:r>
          </a:p>
        </p:txBody>
      </p:sp>
    </p:spTree>
    <p:extLst>
      <p:ext uri="{BB962C8B-B14F-4D97-AF65-F5344CB8AC3E}">
        <p14:creationId xmlns:p14="http://schemas.microsoft.com/office/powerpoint/2010/main" val="3538060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15939-59EC-91E1-2D3D-3FC50AE1D540}"/>
              </a:ext>
            </a:extLst>
          </p:cNvPr>
          <p:cNvSpPr txBox="1"/>
          <p:nvPr/>
        </p:nvSpPr>
        <p:spPr>
          <a:xfrm>
            <a:off x="697202" y="0"/>
            <a:ext cx="10722638" cy="6083303"/>
          </a:xfrm>
          <a:prstGeom prst="rect">
            <a:avLst/>
          </a:prstGeom>
          <a:solidFill>
            <a:schemeClr val="accent5"/>
          </a:solidFill>
          <a:ln w="38100">
            <a:solidFill>
              <a:schemeClr val="accent4"/>
            </a:solidFill>
          </a:ln>
        </p:spPr>
        <p:txBody>
          <a:bodyPr wrap="square" lIns="91440" tIns="45720" rIns="91440" bIns="45720" anchor="t">
            <a:noAutofit/>
          </a:bodyPr>
          <a:lstStyle/>
          <a:p>
            <a:pPr algn="ctr" rtl="0"/>
            <a:endParaRPr lang="es-us" sz="1100">
              <a:solidFill>
                <a:schemeClr val="bg1"/>
              </a:solidFill>
            </a:endParaRPr>
          </a:p>
          <a:p>
            <a:pPr algn="ctr" rtl="0"/>
            <a:r>
              <a:rPr lang="es-us" sz="3400" b="0" i="0" u="none" baseline="0">
                <a:solidFill>
                  <a:schemeClr val="bg1"/>
                </a:solidFill>
                <a:effectLst>
                  <a:outerShdw blurRad="38100" dist="38100" dir="2700000" algn="tl">
                    <a:srgbClr val="000000">
                      <a:alpha val="43137"/>
                    </a:srgbClr>
                  </a:outerShdw>
                </a:effectLst>
                <a:latin typeface="Arial Black" panose="020B0A04020102020204" pitchFamily="34" charset="0"/>
                <a:ea typeface="Arial Black" panose="020B0A04020102020204" pitchFamily="34" charset="0"/>
                <a:cs typeface="Arial Black" panose="020B0A04020102020204" pitchFamily="34" charset="0"/>
              </a:rPr>
              <a:t>¿</a:t>
            </a:r>
            <a:r>
              <a:rPr lang="es-us" sz="2800" b="0" i="0" u="none" baseline="0">
                <a:solidFill>
                  <a:schemeClr val="bg1"/>
                </a:solidFill>
                <a:effectLst>
                  <a:outerShdw blurRad="38100" dist="38100" dir="2700000" algn="tl">
                    <a:srgbClr val="000000">
                      <a:alpha val="43137"/>
                    </a:srgbClr>
                  </a:outerShdw>
                </a:effectLst>
                <a:latin typeface="Arial Black" panose="020B0A04020102020204" pitchFamily="34" charset="0"/>
                <a:ea typeface="Arial Black" panose="020B0A04020102020204" pitchFamily="34" charset="0"/>
                <a:cs typeface="Arial Black" panose="020B0A04020102020204" pitchFamily="34" charset="0"/>
              </a:rPr>
              <a:t>Quiénes formaban parte del Consejo Consultivo?</a:t>
            </a:r>
          </a:p>
          <a:p>
            <a:pPr algn="ctr" rtl="0"/>
            <a:endParaRPr lang="es-us" sz="1600">
              <a:solidFill>
                <a:schemeClr val="bg1"/>
              </a:solidFill>
              <a:effectLst>
                <a:outerShdw blurRad="38100" dist="38100" dir="2700000" algn="tl">
                  <a:srgbClr val="000000">
                    <a:alpha val="43137"/>
                  </a:srgbClr>
                </a:outerShdw>
              </a:effectLst>
            </a:endParaRPr>
          </a:p>
          <a:p>
            <a:pPr algn="ctr" rtl="0"/>
            <a:r>
              <a:rPr lang="es-us" sz="1600" b="0" i="0" u="none" baseline="0">
                <a:latin typeface="+mn-lt"/>
                <a:ea typeface="+mn-lt"/>
                <a:cs typeface="+mn-lt"/>
              </a:rPr>
              <a:t>Michael </a:t>
            </a:r>
            <a:r>
              <a:rPr lang="es-us" sz="1600" b="0" i="0" u="none" baseline="0" err="1">
                <a:latin typeface="+mn-lt"/>
                <a:ea typeface="+mn-lt"/>
                <a:cs typeface="+mn-lt"/>
              </a:rPr>
              <a:t>Pistiner</a:t>
            </a:r>
            <a:r>
              <a:rPr lang="es-us" sz="1600" b="0" i="0" u="none" baseline="0">
                <a:latin typeface="+mn-lt"/>
                <a:ea typeface="+mn-lt"/>
                <a:cs typeface="+mn-lt"/>
              </a:rPr>
              <a:t> (MD, </a:t>
            </a:r>
            <a:r>
              <a:rPr lang="es-us" sz="1600" b="0" i="0" u="none" baseline="0" err="1">
                <a:latin typeface="+mn-lt"/>
                <a:ea typeface="+mn-lt"/>
                <a:cs typeface="+mn-lt"/>
              </a:rPr>
              <a:t>MMSc</a:t>
            </a:r>
            <a:r>
              <a:rPr lang="es-us" sz="1600" b="0" i="0" u="none" baseline="0">
                <a:latin typeface="+mn-lt"/>
                <a:ea typeface="+mn-lt"/>
                <a:cs typeface="+mn-lt"/>
              </a:rPr>
              <a:t>) </a:t>
            </a:r>
            <a:r>
              <a:rPr lang="es-us" sz="1600" b="0" i="1" u="none" baseline="0" err="1">
                <a:solidFill>
                  <a:schemeClr val="tx2"/>
                </a:solidFill>
                <a:latin typeface="+mn-lt"/>
                <a:ea typeface="+mn-ea"/>
                <a:cs typeface="Calibri"/>
              </a:rPr>
              <a:t>Mass</a:t>
            </a:r>
            <a:r>
              <a:rPr lang="es-us" sz="1600" b="0" i="1" u="none" baseline="0">
                <a:solidFill>
                  <a:schemeClr val="tx2"/>
                </a:solidFill>
                <a:latin typeface="+mn-lt"/>
                <a:ea typeface="+mn-ea"/>
                <a:cs typeface="Calibri"/>
              </a:rPr>
              <a:t> General </a:t>
            </a:r>
            <a:r>
              <a:rPr lang="es-us" sz="1600" b="0" i="1" u="none" baseline="0" err="1">
                <a:solidFill>
                  <a:schemeClr val="tx2"/>
                </a:solidFill>
                <a:latin typeface="+mn-lt"/>
                <a:ea typeface="+mn-ea"/>
                <a:cs typeface="Calibri"/>
              </a:rPr>
              <a:t>for</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Children</a:t>
            </a:r>
            <a:r>
              <a:rPr lang="es-us" sz="1600" b="0" i="1" u="none" baseline="0">
                <a:solidFill>
                  <a:schemeClr val="tx2"/>
                </a:solidFill>
                <a:latin typeface="+mn-lt"/>
                <a:ea typeface="+mn-ea"/>
                <a:cs typeface="Calibri"/>
              </a:rPr>
              <a:t> </a:t>
            </a:r>
            <a:r>
              <a:rPr lang="es-us" sz="1600" b="0" i="0" u="none" baseline="0">
                <a:latin typeface="+mn-lt"/>
                <a:ea typeface="+mn-lt"/>
                <a:cs typeface="+mn-lt"/>
              </a:rPr>
              <a:t>– (presidente)</a:t>
            </a:r>
          </a:p>
          <a:p>
            <a:pPr algn="ctr" rtl="0"/>
            <a:endParaRPr lang="es-us" sz="1600">
              <a:solidFill>
                <a:schemeClr val="tx2"/>
              </a:solidFill>
              <a:latin typeface="+mn-lt"/>
              <a:ea typeface="+mn-ea"/>
              <a:cs typeface="Calibri"/>
            </a:endParaRPr>
          </a:p>
          <a:p>
            <a:pPr algn="ctr" rtl="0"/>
            <a:r>
              <a:rPr lang="es-us" sz="1600" b="0" i="0" u="none" baseline="0">
                <a:latin typeface="+mn-lt"/>
                <a:ea typeface="+mn-lt"/>
                <a:cs typeface="+mn-lt"/>
              </a:rPr>
              <a:t>Brooke </a:t>
            </a:r>
            <a:r>
              <a:rPr lang="es-us" sz="1600" b="0" i="0" u="none" baseline="0" err="1">
                <a:latin typeface="+mn-lt"/>
                <a:ea typeface="+mn-lt"/>
                <a:cs typeface="+mn-lt"/>
              </a:rPr>
              <a:t>Balchan</a:t>
            </a:r>
            <a:r>
              <a:rPr lang="es-us" sz="1600" b="0" i="0" u="none" baseline="0">
                <a:latin typeface="+mn-lt"/>
                <a:ea typeface="+mn-lt"/>
                <a:cs typeface="+mn-lt"/>
              </a:rPr>
              <a:t> (DO, FAAP) </a:t>
            </a:r>
            <a:r>
              <a:rPr lang="es-us" sz="1600" b="0" i="1" u="none" baseline="0">
                <a:solidFill>
                  <a:schemeClr val="tx2"/>
                </a:solidFill>
                <a:latin typeface="+mn-lt"/>
                <a:ea typeface="+mn-ea"/>
                <a:cs typeface="Calibri"/>
              </a:rPr>
              <a:t>American </a:t>
            </a:r>
            <a:r>
              <a:rPr lang="es-us" sz="1600" b="0" i="1" u="none" baseline="0" err="1">
                <a:solidFill>
                  <a:schemeClr val="tx2"/>
                </a:solidFill>
                <a:latin typeface="+mn-lt"/>
                <a:ea typeface="+mn-ea"/>
                <a:cs typeface="Calibri"/>
              </a:rPr>
              <a:t>Academy</a:t>
            </a:r>
            <a:r>
              <a:rPr lang="es-us" sz="1600" b="0" i="1" u="none" baseline="0">
                <a:solidFill>
                  <a:schemeClr val="tx2"/>
                </a:solidFill>
                <a:latin typeface="+mn-lt"/>
                <a:ea typeface="+mn-ea"/>
                <a:cs typeface="Calibri"/>
              </a:rPr>
              <a:t> of </a:t>
            </a:r>
            <a:r>
              <a:rPr lang="es-us" sz="1600" b="0" i="1" u="none" baseline="0" err="1">
                <a:solidFill>
                  <a:schemeClr val="tx2"/>
                </a:solidFill>
                <a:latin typeface="+mn-lt"/>
                <a:ea typeface="+mn-ea"/>
                <a:cs typeface="Calibri"/>
              </a:rPr>
              <a:t>Pediatrics</a:t>
            </a:r>
            <a:r>
              <a:rPr lang="es-us" sz="1600" b="0" i="1" u="none" baseline="0">
                <a:solidFill>
                  <a:schemeClr val="tx2"/>
                </a:solidFill>
                <a:latin typeface="+mn-lt"/>
                <a:ea typeface="+mn-ea"/>
                <a:cs typeface="Calibri"/>
              </a:rPr>
              <a:t> (AAP), Consejo de Salud Escolar </a:t>
            </a:r>
            <a:r>
              <a:rPr lang="es-us" sz="1600" b="0" i="0" u="none" baseline="0">
                <a:solidFill>
                  <a:schemeClr val="tx2"/>
                </a:solidFill>
                <a:latin typeface="+mn-lt"/>
                <a:ea typeface="+mn-ea"/>
                <a:cs typeface="Calibri"/>
              </a:rPr>
              <a:t>(</a:t>
            </a:r>
            <a:r>
              <a:rPr lang="es-us" sz="1600" b="0" i="1" u="none" baseline="0">
                <a:solidFill>
                  <a:schemeClr val="tx2"/>
                </a:solidFill>
                <a:latin typeface="+mn-lt"/>
                <a:ea typeface="+mn-ea"/>
                <a:cs typeface="Calibri"/>
              </a:rPr>
              <a:t>Council </a:t>
            </a:r>
            <a:r>
              <a:rPr lang="es-us" sz="1600" b="0" i="1" u="none" baseline="0" err="1">
                <a:solidFill>
                  <a:schemeClr val="tx2"/>
                </a:solidFill>
                <a:latin typeface="+mn-lt"/>
                <a:ea typeface="+mn-ea"/>
                <a:cs typeface="Calibri"/>
              </a:rPr>
              <a:t>on</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School</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Health</a:t>
            </a:r>
            <a:r>
              <a:rPr lang="es-us" sz="1600" b="0" i="0" u="none" baseline="0">
                <a:solidFill>
                  <a:schemeClr val="tx2"/>
                </a:solidFill>
                <a:latin typeface="+mn-lt"/>
                <a:ea typeface="+mn-ea"/>
                <a:cs typeface="Calibri"/>
              </a:rPr>
              <a:t>)</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Andrea </a:t>
            </a:r>
            <a:r>
              <a:rPr lang="es-us" sz="1600">
                <a:latin typeface="+mn-lt"/>
                <a:ea typeface="+mn-lt"/>
                <a:cs typeface="+mn-lt"/>
              </a:rPr>
              <a:t>Boudreaux</a:t>
            </a:r>
            <a:r>
              <a:rPr lang="es-us" sz="1600" b="0" i="0" u="none" baseline="0">
                <a:latin typeface="+mn-lt"/>
                <a:ea typeface="+mn-lt"/>
                <a:cs typeface="+mn-lt"/>
              </a:rPr>
              <a:t> (</a:t>
            </a:r>
            <a:r>
              <a:rPr lang="es-us" sz="1600" b="0" i="0" u="none" baseline="0" err="1">
                <a:latin typeface="+mn-lt"/>
                <a:ea typeface="+mn-lt"/>
                <a:cs typeface="+mn-lt"/>
              </a:rPr>
              <a:t>PsyD</a:t>
            </a:r>
            <a:r>
              <a:rPr lang="es-us" sz="1600" b="0" i="0" u="none" baseline="0">
                <a:latin typeface="+mn-lt"/>
                <a:ea typeface="+mn-lt"/>
                <a:cs typeface="+mn-lt"/>
              </a:rPr>
              <a:t>, MPH, MHA, FACH) </a:t>
            </a:r>
            <a:r>
              <a:rPr lang="es-us" sz="1600" b="0" i="1" u="none" baseline="0">
                <a:solidFill>
                  <a:schemeClr val="tx2"/>
                </a:solidFill>
                <a:latin typeface="+mn-lt"/>
                <a:ea typeface="+mn-ea"/>
                <a:cs typeface="Calibri"/>
              </a:rPr>
              <a:t>Asociación Estadounidense de Salud Escolar (American </a:t>
            </a:r>
            <a:r>
              <a:rPr lang="es-us" sz="1600" b="0" i="1" u="none" baseline="0" err="1">
                <a:solidFill>
                  <a:schemeClr val="tx2"/>
                </a:solidFill>
                <a:latin typeface="+mn-lt"/>
                <a:ea typeface="+mn-ea"/>
                <a:cs typeface="Calibri"/>
              </a:rPr>
              <a:t>School</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Health</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Association</a:t>
            </a:r>
            <a:r>
              <a:rPr lang="es-us" sz="1600" b="0" i="1" u="none" baseline="0">
                <a:solidFill>
                  <a:schemeClr val="tx2"/>
                </a:solidFill>
                <a:latin typeface="+mn-lt"/>
                <a:ea typeface="+mn-ea"/>
                <a:cs typeface="Calibri"/>
              </a:rPr>
              <a:t>, ASHA)</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Kelly Cleary (MD, FAAP) </a:t>
            </a:r>
            <a:r>
              <a:rPr lang="es-us" sz="1600" b="0" i="1" u="none" baseline="0" err="1">
                <a:solidFill>
                  <a:schemeClr val="tx2"/>
                </a:solidFill>
                <a:latin typeface="+mn-lt"/>
                <a:ea typeface="+mn-ea"/>
                <a:cs typeface="Calibri"/>
              </a:rPr>
              <a:t>Food</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Allergy</a:t>
            </a:r>
            <a:r>
              <a:rPr lang="es-us" sz="1600" b="0" i="1" u="none" baseline="0">
                <a:solidFill>
                  <a:schemeClr val="tx2"/>
                </a:solidFill>
                <a:latin typeface="+mn-lt"/>
                <a:ea typeface="+mn-ea"/>
                <a:cs typeface="Calibri"/>
              </a:rPr>
              <a:t> Research and </a:t>
            </a:r>
            <a:r>
              <a:rPr lang="es-us" sz="1600" b="0" i="1" u="none" baseline="0" err="1">
                <a:solidFill>
                  <a:schemeClr val="tx2"/>
                </a:solidFill>
                <a:latin typeface="+mn-lt"/>
                <a:ea typeface="+mn-ea"/>
                <a:cs typeface="Calibri"/>
              </a:rPr>
              <a:t>Education</a:t>
            </a:r>
            <a:r>
              <a:rPr lang="es-us" sz="1600" b="0" i="1" u="none" baseline="0">
                <a:solidFill>
                  <a:schemeClr val="tx2"/>
                </a:solidFill>
                <a:latin typeface="+mn-lt"/>
                <a:ea typeface="+mn-ea"/>
                <a:cs typeface="Calibri"/>
              </a:rPr>
              <a:t> (FARE)</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Liz Dixon (MS) </a:t>
            </a:r>
            <a:r>
              <a:rPr lang="es-us" sz="1600" b="0" i="1" u="none" baseline="0">
                <a:solidFill>
                  <a:schemeClr val="tx2"/>
                </a:solidFill>
                <a:latin typeface="+mn-lt"/>
                <a:ea typeface="+mn-ea"/>
                <a:cs typeface="Calibri"/>
              </a:rPr>
              <a:t>Instituto de Nutrición Infantil </a:t>
            </a:r>
            <a:r>
              <a:rPr lang="es-us" sz="1600" b="0" i="0" u="none" baseline="0">
                <a:solidFill>
                  <a:schemeClr val="tx2"/>
                </a:solidFill>
                <a:latin typeface="+mn-lt"/>
                <a:ea typeface="+mn-ea"/>
                <a:cs typeface="Calibri"/>
              </a:rPr>
              <a:t>(</a:t>
            </a:r>
            <a:r>
              <a:rPr lang="es-us" sz="1600" b="0" i="1" u="none" baseline="0" err="1">
                <a:solidFill>
                  <a:schemeClr val="tx2"/>
                </a:solidFill>
                <a:latin typeface="+mn-lt"/>
                <a:ea typeface="+mn-ea"/>
                <a:cs typeface="Calibri"/>
              </a:rPr>
              <a:t>Institute</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for</a:t>
            </a:r>
            <a:r>
              <a:rPr lang="es-us" sz="1600" b="0" i="1" u="none" baseline="0">
                <a:solidFill>
                  <a:schemeClr val="tx2"/>
                </a:solidFill>
                <a:latin typeface="+mn-lt"/>
                <a:ea typeface="+mn-ea"/>
                <a:cs typeface="Calibri"/>
              </a:rPr>
              <a:t> Child </a:t>
            </a:r>
            <a:r>
              <a:rPr lang="es-us" sz="1600" b="0" i="1" u="none" baseline="0" err="1">
                <a:solidFill>
                  <a:schemeClr val="tx2"/>
                </a:solidFill>
                <a:latin typeface="+mn-lt"/>
                <a:ea typeface="+mn-ea"/>
                <a:cs typeface="Calibri"/>
              </a:rPr>
              <a:t>Nutrition</a:t>
            </a:r>
            <a:r>
              <a:rPr lang="es-us" sz="1600" b="0" i="0" u="none" baseline="0">
                <a:solidFill>
                  <a:schemeClr val="tx2"/>
                </a:solidFill>
                <a:latin typeface="+mn-lt"/>
                <a:ea typeface="+mn-ea"/>
                <a:cs typeface="Calibri"/>
              </a:rPr>
              <a:t>, ICN)</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Eleanor </a:t>
            </a:r>
            <a:r>
              <a:rPr lang="es-us" sz="1600" b="0" i="0" u="none" baseline="0" err="1">
                <a:latin typeface="+mn-lt"/>
                <a:ea typeface="+mn-lt"/>
                <a:cs typeface="+mn-lt"/>
              </a:rPr>
              <a:t>Garrow</a:t>
            </a:r>
            <a:r>
              <a:rPr lang="es-us" sz="1600" b="0" i="0" u="none" baseline="0">
                <a:latin typeface="+mn-lt"/>
                <a:ea typeface="+mn-lt"/>
                <a:cs typeface="+mn-lt"/>
              </a:rPr>
              <a:t>-Holding y Amelia Smith (JD) </a:t>
            </a:r>
            <a:r>
              <a:rPr lang="es-us" sz="1600" b="0" i="1" u="none" baseline="0">
                <a:solidFill>
                  <a:schemeClr val="tx2"/>
                </a:solidFill>
                <a:latin typeface="+mn-lt"/>
                <a:ea typeface="+mn-ea"/>
                <a:cs typeface="Calibri"/>
              </a:rPr>
              <a:t>Equipo de Conexión de Alergia a los Alimentos y Anafilaxis (</a:t>
            </a:r>
            <a:r>
              <a:rPr lang="es-us" sz="1600" b="0" i="1" u="none" baseline="0" err="1">
                <a:solidFill>
                  <a:schemeClr val="tx2"/>
                </a:solidFill>
                <a:latin typeface="+mn-lt"/>
                <a:ea typeface="+mn-ea"/>
                <a:cs typeface="Calibri"/>
              </a:rPr>
              <a:t>Food</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Allergy</a:t>
            </a:r>
            <a:r>
              <a:rPr lang="es-us" sz="1600" b="0" i="1" u="none" baseline="0">
                <a:solidFill>
                  <a:schemeClr val="tx2"/>
                </a:solidFill>
                <a:latin typeface="+mn-lt"/>
                <a:ea typeface="+mn-ea"/>
                <a:cs typeface="Calibri"/>
              </a:rPr>
              <a:t> &amp; </a:t>
            </a:r>
            <a:r>
              <a:rPr lang="es-us" sz="1600" b="0" i="1" u="none" baseline="0" err="1">
                <a:solidFill>
                  <a:schemeClr val="tx2"/>
                </a:solidFill>
                <a:latin typeface="+mn-lt"/>
                <a:ea typeface="+mn-ea"/>
                <a:cs typeface="Calibri"/>
              </a:rPr>
              <a:t>Anaphylaxis</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Connection</a:t>
            </a:r>
            <a:r>
              <a:rPr lang="es-us" sz="1600" b="0" i="1" u="none" baseline="0">
                <a:solidFill>
                  <a:schemeClr val="tx2"/>
                </a:solidFill>
                <a:latin typeface="+mn-lt"/>
                <a:ea typeface="+mn-ea"/>
                <a:cs typeface="Calibri"/>
              </a:rPr>
              <a:t> Team, FAACT)</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Kayla Jackson </a:t>
            </a:r>
            <a:r>
              <a:rPr lang="es-us" sz="1600" b="0" i="1" u="none" baseline="0">
                <a:solidFill>
                  <a:schemeClr val="tx2"/>
                </a:solidFill>
                <a:latin typeface="+mn-lt"/>
                <a:ea typeface="+mn-ea"/>
                <a:cs typeface="Calibri"/>
              </a:rPr>
              <a:t>Asociación de Superintendentes Escolares (The </a:t>
            </a:r>
            <a:r>
              <a:rPr lang="es-us" sz="1600" b="0" i="1" u="none" baseline="0" err="1">
                <a:solidFill>
                  <a:schemeClr val="tx2"/>
                </a:solidFill>
                <a:latin typeface="+mn-lt"/>
                <a:ea typeface="+mn-ea"/>
                <a:cs typeface="Calibri"/>
              </a:rPr>
              <a:t>School</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Superintendents</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Association</a:t>
            </a:r>
            <a:r>
              <a:rPr lang="es-us" sz="1600" b="0" i="1" u="none" baseline="0">
                <a:solidFill>
                  <a:schemeClr val="tx2"/>
                </a:solidFill>
                <a:latin typeface="+mn-lt"/>
                <a:ea typeface="+mn-ea"/>
                <a:cs typeface="Calibri"/>
              </a:rPr>
              <a:t>, AASA)</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Susan </a:t>
            </a:r>
            <a:r>
              <a:rPr lang="es-us" sz="1600" b="0" i="0" u="none" baseline="0" err="1">
                <a:latin typeface="+mn-lt"/>
                <a:ea typeface="+mn-lt"/>
                <a:cs typeface="+mn-lt"/>
              </a:rPr>
              <a:t>Maffe</a:t>
            </a:r>
            <a:r>
              <a:rPr lang="es-us" sz="1600" b="0" i="0" u="none" baseline="0">
                <a:latin typeface="+mn-lt"/>
                <a:ea typeface="+mn-lt"/>
                <a:cs typeface="+mn-lt"/>
              </a:rPr>
              <a:t> (MS, RD, SNS) </a:t>
            </a:r>
            <a:r>
              <a:rPr lang="es-us" sz="1600" b="0" i="1" u="none" baseline="0">
                <a:solidFill>
                  <a:schemeClr val="tx2"/>
                </a:solidFill>
                <a:latin typeface="+mn-lt"/>
                <a:ea typeface="+mn-ea"/>
                <a:cs typeface="Calibri"/>
              </a:rPr>
              <a:t>Asociación de Nutrición Escolar (</a:t>
            </a:r>
            <a:r>
              <a:rPr lang="es-us" sz="1600" b="0" i="1" u="none" baseline="0" err="1">
                <a:solidFill>
                  <a:schemeClr val="tx2"/>
                </a:solidFill>
                <a:latin typeface="+mn-lt"/>
                <a:ea typeface="+mn-ea"/>
                <a:cs typeface="Calibri"/>
              </a:rPr>
              <a:t>School</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Nutrition</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Association</a:t>
            </a:r>
            <a:r>
              <a:rPr lang="es-us" sz="1600" b="0" i="1" u="none" baseline="0">
                <a:solidFill>
                  <a:schemeClr val="tx2"/>
                </a:solidFill>
                <a:latin typeface="+mn-lt"/>
                <a:ea typeface="+mn-ea"/>
                <a:cs typeface="Calibri"/>
              </a:rPr>
              <a:t>, SNA)</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Lynda Mitchell (MA, CAE) </a:t>
            </a:r>
            <a:r>
              <a:rPr lang="es-us" sz="1600" b="0" i="1" u="none" baseline="0">
                <a:solidFill>
                  <a:schemeClr val="tx2"/>
                </a:solidFill>
                <a:latin typeface="+mn-lt"/>
                <a:ea typeface="+mn-ea"/>
                <a:cs typeface="Calibri"/>
              </a:rPr>
              <a:t>Red de Alergia y Asma (</a:t>
            </a:r>
            <a:r>
              <a:rPr lang="es-us" sz="1600" b="0" i="1" u="none" baseline="0" err="1">
                <a:solidFill>
                  <a:schemeClr val="tx2"/>
                </a:solidFill>
                <a:latin typeface="+mn-lt"/>
                <a:ea typeface="+mn-ea"/>
                <a:cs typeface="Calibri"/>
              </a:rPr>
              <a:t>Allergy</a:t>
            </a:r>
            <a:r>
              <a:rPr lang="es-us" sz="1600" b="0" i="1" u="none" baseline="0">
                <a:solidFill>
                  <a:schemeClr val="tx2"/>
                </a:solidFill>
                <a:latin typeface="+mn-lt"/>
                <a:ea typeface="+mn-ea"/>
                <a:cs typeface="Calibri"/>
              </a:rPr>
              <a:t> &amp; </a:t>
            </a:r>
            <a:r>
              <a:rPr lang="es-us" sz="1600" b="0" i="1" u="none" baseline="0" err="1">
                <a:solidFill>
                  <a:schemeClr val="tx2"/>
                </a:solidFill>
                <a:latin typeface="+mn-lt"/>
                <a:ea typeface="+mn-ea"/>
                <a:cs typeface="Calibri"/>
              </a:rPr>
              <a:t>Asthma</a:t>
            </a:r>
            <a:r>
              <a:rPr lang="es-us" sz="1600" b="0" i="1" u="none" baseline="0">
                <a:solidFill>
                  <a:schemeClr val="tx2"/>
                </a:solidFill>
                <a:latin typeface="+mn-lt"/>
                <a:ea typeface="+mn-ea"/>
                <a:cs typeface="Calibri"/>
              </a:rPr>
              <a:t> Network)</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Linda Neumann (RN) </a:t>
            </a:r>
            <a:r>
              <a:rPr lang="es-us" sz="1600" b="0" i="1" u="none" baseline="0">
                <a:solidFill>
                  <a:schemeClr val="tx2"/>
                </a:solidFill>
                <a:latin typeface="+mn-lt"/>
                <a:ea typeface="+mn-ea"/>
                <a:cs typeface="Calibri"/>
              </a:rPr>
              <a:t>Asociación Nacional de Enfermeras Escolares (</a:t>
            </a:r>
            <a:r>
              <a:rPr lang="es-us" sz="1600" b="0" i="1" u="none" baseline="0" err="1">
                <a:solidFill>
                  <a:schemeClr val="tx2"/>
                </a:solidFill>
                <a:latin typeface="+mn-lt"/>
                <a:ea typeface="+mn-ea"/>
                <a:cs typeface="Calibri"/>
              </a:rPr>
              <a:t>National</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Association</a:t>
            </a:r>
            <a:r>
              <a:rPr lang="es-us" sz="1600" b="0" i="1" u="none" baseline="0">
                <a:solidFill>
                  <a:schemeClr val="tx2"/>
                </a:solidFill>
                <a:latin typeface="+mn-lt"/>
                <a:ea typeface="+mn-ea"/>
                <a:cs typeface="Calibri"/>
              </a:rPr>
              <a:t> of </a:t>
            </a:r>
            <a:r>
              <a:rPr lang="es-us" sz="1600" b="0" i="1" u="none" baseline="0" err="1">
                <a:solidFill>
                  <a:schemeClr val="tx2"/>
                </a:solidFill>
                <a:latin typeface="+mn-lt"/>
                <a:ea typeface="+mn-ea"/>
                <a:cs typeface="Calibri"/>
              </a:rPr>
              <a:t>School</a:t>
            </a:r>
            <a:r>
              <a:rPr lang="es-us" sz="1600" b="0" i="1" u="none" baseline="0">
                <a:solidFill>
                  <a:schemeClr val="tx2"/>
                </a:solidFill>
                <a:latin typeface="+mn-lt"/>
                <a:ea typeface="+mn-ea"/>
                <a:cs typeface="Calibri"/>
              </a:rPr>
              <a:t> Nurses, NASN)</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Jenna </a:t>
            </a:r>
            <a:r>
              <a:rPr lang="es-us" sz="1600" b="0" i="0" u="none" baseline="0" err="1">
                <a:latin typeface="+mn-lt"/>
                <a:ea typeface="+mn-lt"/>
                <a:cs typeface="+mn-lt"/>
              </a:rPr>
              <a:t>Riemenschneider</a:t>
            </a:r>
            <a:r>
              <a:rPr lang="es-us" sz="1600" b="0" i="0" u="none" baseline="0">
                <a:latin typeface="+mn-lt"/>
                <a:ea typeface="+mn-lt"/>
                <a:cs typeface="+mn-lt"/>
              </a:rPr>
              <a:t> (</a:t>
            </a:r>
            <a:r>
              <a:rPr lang="es-us" sz="1600" b="0" i="0" u="none" baseline="0" err="1">
                <a:latin typeface="+mn-lt"/>
                <a:ea typeface="+mn-lt"/>
                <a:cs typeface="+mn-lt"/>
              </a:rPr>
              <a:t>MSc</a:t>
            </a:r>
            <a:r>
              <a:rPr lang="es-us" sz="1600" b="0" i="0" u="none" baseline="0">
                <a:latin typeface="+mn-lt"/>
                <a:ea typeface="+mn-lt"/>
                <a:cs typeface="+mn-lt"/>
              </a:rPr>
              <a:t>) </a:t>
            </a:r>
            <a:r>
              <a:rPr lang="es-us" sz="1600" b="0" i="1" u="none" baseline="0">
                <a:solidFill>
                  <a:schemeClr val="tx2"/>
                </a:solidFill>
                <a:latin typeface="+mn-lt"/>
                <a:ea typeface="+mn-ea"/>
                <a:cs typeface="Calibri"/>
              </a:rPr>
              <a:t>Fundación de Asma y Alergias de Estados Unidos (</a:t>
            </a:r>
            <a:r>
              <a:rPr lang="es-us" sz="1600" b="0" i="1" u="none" baseline="0" err="1">
                <a:solidFill>
                  <a:schemeClr val="tx2"/>
                </a:solidFill>
                <a:latin typeface="+mn-lt"/>
                <a:ea typeface="+mn-ea"/>
                <a:cs typeface="Calibri"/>
              </a:rPr>
              <a:t>Asthma</a:t>
            </a:r>
            <a:r>
              <a:rPr lang="es-us" sz="1600" b="0" i="1" u="none" baseline="0">
                <a:solidFill>
                  <a:schemeClr val="tx2"/>
                </a:solidFill>
                <a:latin typeface="+mn-lt"/>
                <a:ea typeface="+mn-ea"/>
                <a:cs typeface="Calibri"/>
              </a:rPr>
              <a:t> and </a:t>
            </a:r>
            <a:r>
              <a:rPr lang="es-us" sz="1600" b="0" i="1" u="none" baseline="0" err="1">
                <a:solidFill>
                  <a:schemeClr val="tx2"/>
                </a:solidFill>
                <a:latin typeface="+mn-lt"/>
                <a:ea typeface="+mn-ea"/>
                <a:cs typeface="Calibri"/>
              </a:rPr>
              <a:t>Allergy</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Foundation</a:t>
            </a:r>
            <a:r>
              <a:rPr lang="es-us" sz="1600" b="0" i="1" u="none" baseline="0">
                <a:solidFill>
                  <a:schemeClr val="tx2"/>
                </a:solidFill>
                <a:latin typeface="+mn-lt"/>
                <a:ea typeface="+mn-ea"/>
                <a:cs typeface="Calibri"/>
              </a:rPr>
              <a:t> of </a:t>
            </a:r>
            <a:r>
              <a:rPr lang="es-us" sz="1600" b="0" i="1" u="none" baseline="0" err="1">
                <a:solidFill>
                  <a:schemeClr val="tx2"/>
                </a:solidFill>
                <a:latin typeface="+mn-lt"/>
                <a:ea typeface="+mn-ea"/>
                <a:cs typeface="Calibri"/>
              </a:rPr>
              <a:t>America</a:t>
            </a:r>
            <a:r>
              <a:rPr lang="es-us" sz="1600" b="0" i="1" u="none" baseline="0">
                <a:solidFill>
                  <a:schemeClr val="tx2"/>
                </a:solidFill>
                <a:latin typeface="+mn-lt"/>
                <a:ea typeface="+mn-ea"/>
                <a:cs typeface="Calibri"/>
              </a:rPr>
              <a:t>, AAFA)</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Thomas Silvera (MSHS-PH) </a:t>
            </a:r>
            <a:r>
              <a:rPr lang="es-us" sz="1600" b="0" i="1" u="none" baseline="0">
                <a:solidFill>
                  <a:schemeClr val="tx2"/>
                </a:solidFill>
                <a:latin typeface="+mn-lt"/>
                <a:ea typeface="+mn-ea"/>
                <a:cs typeface="Calibri"/>
              </a:rPr>
              <a:t>Fundación Elijah-</a:t>
            </a:r>
            <a:r>
              <a:rPr lang="es-us" sz="1600" b="0" i="1" u="none" baseline="0" err="1">
                <a:solidFill>
                  <a:schemeClr val="tx2"/>
                </a:solidFill>
                <a:latin typeface="+mn-lt"/>
                <a:ea typeface="+mn-ea"/>
                <a:cs typeface="Calibri"/>
              </a:rPr>
              <a:t>Alavi</a:t>
            </a:r>
            <a:r>
              <a:rPr lang="es-us" sz="1600" b="0" i="1" u="none" baseline="0">
                <a:solidFill>
                  <a:schemeClr val="tx2"/>
                </a:solidFill>
                <a:latin typeface="+mn-lt"/>
                <a:ea typeface="+mn-ea"/>
                <a:cs typeface="Calibri"/>
              </a:rPr>
              <a:t> (Elijah-</a:t>
            </a:r>
            <a:r>
              <a:rPr lang="es-us" sz="1600" b="0" i="1" u="none" baseline="0" err="1">
                <a:solidFill>
                  <a:schemeClr val="tx2"/>
                </a:solidFill>
                <a:latin typeface="+mn-lt"/>
                <a:ea typeface="+mn-ea"/>
                <a:cs typeface="Calibri"/>
              </a:rPr>
              <a:t>Alavi</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Foundation</a:t>
            </a:r>
            <a:r>
              <a:rPr lang="es-us" sz="1600" b="0" i="1" u="none" baseline="0">
                <a:solidFill>
                  <a:schemeClr val="tx2"/>
                </a:solidFill>
                <a:latin typeface="+mn-lt"/>
                <a:ea typeface="+mn-ea"/>
                <a:cs typeface="Calibri"/>
              </a:rPr>
              <a:t>)</a:t>
            </a:r>
            <a:endParaRPr lang="es-us" sz="1600" i="1">
              <a:solidFill>
                <a:schemeClr val="tx2"/>
              </a:solidFill>
              <a:latin typeface="+mn-lt"/>
              <a:ea typeface="Calibri"/>
              <a:cs typeface="Calibri"/>
            </a:endParaRPr>
          </a:p>
          <a:p>
            <a:pPr algn="ctr" rtl="0"/>
            <a:r>
              <a:rPr lang="es-us" sz="1600" b="0" i="0" u="none" baseline="0">
                <a:latin typeface="+mn-lt"/>
                <a:ea typeface="+mn-lt"/>
                <a:cs typeface="+mn-lt"/>
              </a:rPr>
              <a:t>Mary Vargas (JD) </a:t>
            </a:r>
            <a:r>
              <a:rPr lang="es-us" sz="1600" b="0" i="1" u="none" baseline="0">
                <a:solidFill>
                  <a:schemeClr val="tx2"/>
                </a:solidFill>
                <a:latin typeface="+mn-lt"/>
                <a:ea typeface="+mn-ea"/>
                <a:cs typeface="Calibri"/>
              </a:rPr>
              <a:t>Stein &amp; Vargas LLP</a:t>
            </a:r>
            <a:r>
              <a:rPr lang="es-us" sz="1600" b="0" i="1" u="none" baseline="0">
                <a:latin typeface="+mn-lt"/>
                <a:ea typeface="+mn-lt"/>
                <a:cs typeface="+mn-lt"/>
              </a:rPr>
              <a:t> </a:t>
            </a:r>
          </a:p>
          <a:p>
            <a:pPr algn="ctr" rtl="0"/>
            <a:r>
              <a:rPr lang="es-us" sz="1600" b="0" i="0" u="none" baseline="0">
                <a:latin typeface="+mn-lt"/>
                <a:ea typeface="+mn-lt"/>
                <a:cs typeface="+mn-lt"/>
              </a:rPr>
              <a:t>Julie Wang (MD) </a:t>
            </a:r>
            <a:r>
              <a:rPr lang="es-us" sz="1600" b="0" i="1" u="none" baseline="0">
                <a:solidFill>
                  <a:schemeClr val="tx2"/>
                </a:solidFill>
                <a:latin typeface="+mn-lt"/>
                <a:ea typeface="+mn-ea"/>
                <a:cs typeface="Calibri"/>
              </a:rPr>
              <a:t>American </a:t>
            </a:r>
            <a:r>
              <a:rPr lang="es-us" sz="1600" b="0" i="1" u="none" baseline="0" err="1">
                <a:solidFill>
                  <a:schemeClr val="tx2"/>
                </a:solidFill>
                <a:latin typeface="+mn-lt"/>
                <a:ea typeface="+mn-ea"/>
                <a:cs typeface="Calibri"/>
              </a:rPr>
              <a:t>Academy</a:t>
            </a:r>
            <a:r>
              <a:rPr lang="es-us" sz="1600" b="0" i="1" u="none" baseline="0">
                <a:solidFill>
                  <a:schemeClr val="tx2"/>
                </a:solidFill>
                <a:latin typeface="+mn-lt"/>
                <a:ea typeface="+mn-ea"/>
                <a:cs typeface="Calibri"/>
              </a:rPr>
              <a:t> of </a:t>
            </a:r>
            <a:r>
              <a:rPr lang="es-us" sz="1600" b="0" i="1" u="none" baseline="0" err="1">
                <a:solidFill>
                  <a:schemeClr val="tx2"/>
                </a:solidFill>
                <a:latin typeface="+mn-lt"/>
                <a:ea typeface="+mn-ea"/>
                <a:cs typeface="Calibri"/>
              </a:rPr>
              <a:t>Pediatrics</a:t>
            </a:r>
            <a:r>
              <a:rPr lang="es-us" sz="1600" b="0" i="1" u="none" baseline="0">
                <a:solidFill>
                  <a:schemeClr val="tx2"/>
                </a:solidFill>
                <a:latin typeface="+mn-lt"/>
                <a:ea typeface="+mn-ea"/>
                <a:cs typeface="Calibri"/>
              </a:rPr>
              <a:t> (AAP), </a:t>
            </a:r>
            <a:r>
              <a:rPr lang="es-us" sz="1600" b="0" i="1" u="none" baseline="0" err="1">
                <a:solidFill>
                  <a:schemeClr val="tx2"/>
                </a:solidFill>
                <a:latin typeface="+mn-lt"/>
                <a:ea typeface="+mn-ea"/>
                <a:cs typeface="Calibri"/>
              </a:rPr>
              <a:t>Icahn</a:t>
            </a:r>
            <a:r>
              <a:rPr lang="es-us" sz="1600" b="0" i="1" u="none" baseline="0">
                <a:solidFill>
                  <a:schemeClr val="tx2"/>
                </a:solidFill>
                <a:latin typeface="+mn-lt"/>
                <a:ea typeface="+mn-ea"/>
                <a:cs typeface="Calibri"/>
              </a:rPr>
              <a:t> </a:t>
            </a:r>
            <a:r>
              <a:rPr lang="es-us" sz="1600" b="0" i="1" u="none" baseline="0" err="1">
                <a:solidFill>
                  <a:schemeClr val="tx2"/>
                </a:solidFill>
                <a:latin typeface="+mn-lt"/>
                <a:ea typeface="+mn-ea"/>
                <a:cs typeface="Calibri"/>
              </a:rPr>
              <a:t>School</a:t>
            </a:r>
            <a:r>
              <a:rPr lang="es-us" sz="1600" b="0" i="1" u="none" baseline="0">
                <a:solidFill>
                  <a:schemeClr val="tx2"/>
                </a:solidFill>
                <a:latin typeface="+mn-lt"/>
                <a:ea typeface="+mn-ea"/>
                <a:cs typeface="Calibri"/>
              </a:rPr>
              <a:t> of Medicine at Mount </a:t>
            </a:r>
            <a:r>
              <a:rPr lang="es-us" sz="1600" b="0" i="1" u="none" baseline="0" err="1">
                <a:solidFill>
                  <a:schemeClr val="tx2"/>
                </a:solidFill>
                <a:latin typeface="+mn-lt"/>
                <a:ea typeface="+mn-ea"/>
                <a:cs typeface="Calibri"/>
              </a:rPr>
              <a:t>Sinai</a:t>
            </a:r>
            <a:endParaRPr lang="es-us" sz="1600" i="1">
              <a:solidFill>
                <a:schemeClr val="tx2"/>
              </a:solidFill>
              <a:latin typeface="+mn-lt"/>
              <a:ea typeface="Calibri"/>
              <a:cs typeface="Calibri"/>
            </a:endParaRPr>
          </a:p>
          <a:p>
            <a:pPr lvl="1" algn="ctr" rtl="0"/>
            <a:endParaRPr lang="es-us">
              <a:solidFill>
                <a:schemeClr val="bg1"/>
              </a:solidFill>
              <a:effectLst>
                <a:outerShdw blurRad="38100" dist="38100" dir="2700000" algn="tl">
                  <a:srgbClr val="000000">
                    <a:alpha val="43137"/>
                  </a:srgbClr>
                </a:outerShdw>
              </a:effectLst>
              <a:latin typeface="+mn-lt"/>
              <a:ea typeface="Calibri"/>
              <a:cs typeface="Calibri"/>
            </a:endParaRPr>
          </a:p>
          <a:p>
            <a:pPr lvl="1" algn="ctr" rtl="0"/>
            <a:endParaRPr lang="es-us" sz="2400">
              <a:solidFill>
                <a:schemeClr val="bg1"/>
              </a:solidFill>
              <a:effectLst>
                <a:outerShdw blurRad="38100" dist="38100" dir="2700000" algn="tl">
                  <a:srgbClr val="000000">
                    <a:alpha val="43137"/>
                  </a:srgbClr>
                </a:outerShdw>
              </a:effectLst>
              <a:latin typeface="+mn-lt"/>
            </a:endParaRPr>
          </a:p>
        </p:txBody>
      </p:sp>
      <p:sp>
        <p:nvSpPr>
          <p:cNvPr id="2" name="Rectangle 1">
            <a:extLst>
              <a:ext uri="{FF2B5EF4-FFF2-40B4-BE49-F238E27FC236}">
                <a16:creationId xmlns:a16="http://schemas.microsoft.com/office/drawing/2014/main" id="{DCD59573-E446-ED9F-48F8-D8E97385F382}"/>
              </a:ext>
            </a:extLst>
          </p:cNvPr>
          <p:cNvSpPr/>
          <p:nvPr/>
        </p:nvSpPr>
        <p:spPr>
          <a:xfrm>
            <a:off x="73890" y="6226466"/>
            <a:ext cx="5764213" cy="185422"/>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s-us"/>
          </a:p>
        </p:txBody>
      </p:sp>
    </p:spTree>
    <p:extLst>
      <p:ext uri="{BB962C8B-B14F-4D97-AF65-F5344CB8AC3E}">
        <p14:creationId xmlns:p14="http://schemas.microsoft.com/office/powerpoint/2010/main" val="268052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1211-E492-8F05-FB3F-4E4142C5DB5C}"/>
              </a:ext>
            </a:extLst>
          </p:cNvPr>
          <p:cNvSpPr>
            <a:spLocks noGrp="1"/>
          </p:cNvSpPr>
          <p:nvPr>
            <p:ph type="title"/>
          </p:nvPr>
        </p:nvSpPr>
        <p:spPr/>
        <p:txBody>
          <a:bodyPr/>
          <a:lstStyle/>
          <a:p>
            <a:pPr algn="l" rtl="0"/>
            <a:r>
              <a:rPr lang="es-us" b="1" i="0" u="none" baseline="0"/>
              <a:t>Enfoque/plan de trabajo</a:t>
            </a:r>
          </a:p>
        </p:txBody>
      </p:sp>
      <p:sp>
        <p:nvSpPr>
          <p:cNvPr id="8" name="TextBox 7">
            <a:extLst>
              <a:ext uri="{FF2B5EF4-FFF2-40B4-BE49-F238E27FC236}">
                <a16:creationId xmlns:a16="http://schemas.microsoft.com/office/drawing/2014/main" id="{74A36FDA-AA45-277F-5F24-8E4247E6BFB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500" b="0" i="0" u="none" baseline="0">
                <a:latin typeface="Arial Black"/>
                <a:ea typeface="Arial Black"/>
                <a:cs typeface="Arial Black"/>
              </a:rPr>
              <a:t>¿Quién respaldó las recomendaciones de FAMS?</a:t>
            </a:r>
            <a:endParaRPr kumimoji="0" lang="es-us" sz="3500" b="0" i="0" u="none" strike="noStrike" kern="0" cap="none" spc="0" normalizeH="0" baseline="0" noProof="0">
              <a:ln>
                <a:noFill/>
              </a:ln>
              <a:solidFill>
                <a:sysClr val="windowText" lastClr="000000"/>
              </a:solidFill>
              <a:effectLst/>
              <a:uLnTx/>
              <a:uFillTx/>
              <a:latin typeface="Arial Black"/>
            </a:endParaRPr>
          </a:p>
        </p:txBody>
      </p:sp>
      <p:pic>
        <p:nvPicPr>
          <p:cNvPr id="6" name="Picture 5">
            <a:extLst>
              <a:ext uri="{FF2B5EF4-FFF2-40B4-BE49-F238E27FC236}">
                <a16:creationId xmlns:a16="http://schemas.microsoft.com/office/drawing/2014/main" id="{4BBBB839-C606-DF46-2D8F-72F7FDC99546}"/>
              </a:ext>
            </a:extLst>
          </p:cNvPr>
          <p:cNvPicPr>
            <a:picLocks noChangeAspect="1"/>
          </p:cNvPicPr>
          <p:nvPr/>
        </p:nvPicPr>
        <p:blipFill>
          <a:blip r:embed="rId3"/>
          <a:srcRect l="20316" t="35949" r="21203" b="28945"/>
          <a:stretch/>
        </p:blipFill>
        <p:spPr>
          <a:xfrm>
            <a:off x="39117" y="1219563"/>
            <a:ext cx="12131008" cy="4096184"/>
          </a:xfrm>
          <a:prstGeom prst="rect">
            <a:avLst/>
          </a:prstGeom>
        </p:spPr>
      </p:pic>
    </p:spTree>
    <p:extLst>
      <p:ext uri="{BB962C8B-B14F-4D97-AF65-F5344CB8AC3E}">
        <p14:creationId xmlns:p14="http://schemas.microsoft.com/office/powerpoint/2010/main" val="238813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630942"/>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2800" b="0" i="0" u="none" baseline="0">
                <a:latin typeface="Arial Black"/>
                <a:ea typeface="Arial Black"/>
                <a:cs typeface="Arial Black"/>
              </a:rPr>
              <a:t>¿Cuáles son las recomendaciones de expertos de FAMS</a:t>
            </a:r>
            <a:r>
              <a:rPr lang="es-us" sz="3500" b="0" i="0" u="none" baseline="0">
                <a:latin typeface="Arial Black"/>
                <a:ea typeface="Arial Black"/>
                <a:cs typeface="Arial Black"/>
              </a:rPr>
              <a:t>?</a:t>
            </a:r>
            <a:endParaRPr kumimoji="0" lang="es-us" sz="3500" b="0" i="0" u="none" strike="noStrike" kern="0" cap="none" spc="0" normalizeH="0" baseline="0" noProof="0">
              <a:ln>
                <a:noFill/>
              </a:ln>
              <a:solidFill>
                <a:sysClr val="windowText" lastClr="000000"/>
              </a:solidFill>
              <a:effectLst/>
              <a:uLnTx/>
              <a:uFillTx/>
              <a:latin typeface="Arial Black"/>
            </a:endParaRPr>
          </a:p>
        </p:txBody>
      </p:sp>
      <p:pic>
        <p:nvPicPr>
          <p:cNvPr id="6" name="Picture 5">
            <a:extLst>
              <a:ext uri="{FF2B5EF4-FFF2-40B4-BE49-F238E27FC236}">
                <a16:creationId xmlns:a16="http://schemas.microsoft.com/office/drawing/2014/main" id="{2DCABB2D-5B89-0DC2-E573-5F01F76BDCE9}"/>
              </a:ext>
            </a:extLst>
          </p:cNvPr>
          <p:cNvPicPr>
            <a:picLocks noChangeAspect="1"/>
          </p:cNvPicPr>
          <p:nvPr/>
        </p:nvPicPr>
        <p:blipFill rotWithShape="1">
          <a:blip r:embed="rId3"/>
          <a:srcRect l="19528" t="10436" r="61642" b="7833"/>
          <a:stretch/>
        </p:blipFill>
        <p:spPr>
          <a:xfrm>
            <a:off x="1436185" y="697565"/>
            <a:ext cx="4416357" cy="5391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8E27362E-8368-91DE-BBD1-F48762DA5E26}"/>
              </a:ext>
            </a:extLst>
          </p:cNvPr>
          <p:cNvPicPr>
            <a:picLocks noChangeAspect="1"/>
          </p:cNvPicPr>
          <p:nvPr/>
        </p:nvPicPr>
        <p:blipFill rotWithShape="1">
          <a:blip r:embed="rId4"/>
          <a:srcRect l="19388" t="9830" r="61782" b="8439"/>
          <a:stretch/>
        </p:blipFill>
        <p:spPr>
          <a:xfrm>
            <a:off x="6568352" y="697566"/>
            <a:ext cx="4416357" cy="5391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3070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9D92-3EDA-38DB-B88B-40197AFDF303}"/>
              </a:ext>
            </a:extLst>
          </p:cNvPr>
          <p:cNvSpPr>
            <a:spLocks noGrp="1"/>
          </p:cNvSpPr>
          <p:nvPr>
            <p:ph type="title"/>
          </p:nvPr>
        </p:nvSpPr>
        <p:spPr/>
        <p:txBody>
          <a:bodyPr/>
          <a:lstStyle/>
          <a:p>
            <a:pPr algn="l" rtl="0"/>
            <a:r>
              <a:rPr lang="es-us" b="1" i="0" u="none" baseline="0"/>
              <a:t>Entregables</a:t>
            </a:r>
          </a:p>
        </p:txBody>
      </p:sp>
      <p:pic>
        <p:nvPicPr>
          <p:cNvPr id="9" name="Picture 8" descr="Lápices">
            <a:extLst>
              <a:ext uri="{FF2B5EF4-FFF2-40B4-BE49-F238E27FC236}">
                <a16:creationId xmlns:a16="http://schemas.microsoft.com/office/drawing/2014/main" id="{EA5F00B5-2A0A-62EC-69A6-B6FBEFCEFD4F}"/>
              </a:ext>
            </a:extLst>
          </p:cNvPr>
          <p:cNvPicPr>
            <a:picLocks noChangeAspect="1"/>
          </p:cNvPicPr>
          <p:nvPr/>
        </p:nvPicPr>
        <p:blipFill rotWithShape="1">
          <a:blip r:embed="rId3">
            <a:extLst>
              <a:ext uri="{28A0092B-C50C-407E-A947-70E740481C1C}">
                <a14:useLocalDpi xmlns:a14="http://schemas.microsoft.com/office/drawing/2010/main" val="0"/>
              </a:ext>
            </a:extLst>
          </a:blip>
          <a:srcRect l="-4275" b="11112"/>
          <a:stretch/>
        </p:blipFill>
        <p:spPr>
          <a:xfrm flipH="1">
            <a:off x="-3" y="0"/>
            <a:ext cx="10244472" cy="6096000"/>
          </a:xfrm>
          <a:prstGeom prst="rect">
            <a:avLst/>
          </a:prstGeom>
        </p:spPr>
      </p:pic>
      <p:pic>
        <p:nvPicPr>
          <p:cNvPr id="10" name="Picture 9" descr="Lápices">
            <a:extLst>
              <a:ext uri="{FF2B5EF4-FFF2-40B4-BE49-F238E27FC236}">
                <a16:creationId xmlns:a16="http://schemas.microsoft.com/office/drawing/2014/main" id="{2CC5F4AE-31D3-6328-E79C-C31ED6437F48}"/>
              </a:ext>
            </a:extLst>
          </p:cNvPr>
          <p:cNvPicPr>
            <a:picLocks noChangeAspect="1"/>
          </p:cNvPicPr>
          <p:nvPr/>
        </p:nvPicPr>
        <p:blipFill rotWithShape="1">
          <a:blip r:embed="rId3">
            <a:extLst>
              <a:ext uri="{28A0092B-C50C-407E-A947-70E740481C1C}">
                <a14:useLocalDpi xmlns:a14="http://schemas.microsoft.com/office/drawing/2010/main" val="0"/>
              </a:ext>
            </a:extLst>
          </a:blip>
          <a:srcRect l="-4275" r="45473" b="11112"/>
          <a:stretch/>
        </p:blipFill>
        <p:spPr>
          <a:xfrm flipH="1">
            <a:off x="6953693" y="911"/>
            <a:ext cx="5777022" cy="6096000"/>
          </a:xfrm>
          <a:prstGeom prst="rect">
            <a:avLst/>
          </a:prstGeom>
        </p:spPr>
      </p:pic>
      <p:sp>
        <p:nvSpPr>
          <p:cNvPr id="4" name="Content Placeholder 2">
            <a:extLst>
              <a:ext uri="{FF2B5EF4-FFF2-40B4-BE49-F238E27FC236}">
                <a16:creationId xmlns:a16="http://schemas.microsoft.com/office/drawing/2014/main" id="{46633068-5976-61C9-5E01-C320C949E347}"/>
              </a:ext>
            </a:extLst>
          </p:cNvPr>
          <p:cNvSpPr txBox="1">
            <a:spLocks/>
          </p:cNvSpPr>
          <p:nvPr/>
        </p:nvSpPr>
        <p:spPr>
          <a:xfrm>
            <a:off x="3934046" y="788186"/>
            <a:ext cx="8070708" cy="5325534"/>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l" rtl="0">
              <a:lnSpc>
                <a:spcPct val="107000"/>
              </a:lnSpc>
              <a:spcBef>
                <a:spcPts val="0"/>
              </a:spcBef>
              <a:buNone/>
            </a:pPr>
            <a:endParaRPr lang="es-us" sz="1800" b="1">
              <a:latin typeface="Calibri" panose="020F0502020204030204" pitchFamily="34" charset="0"/>
              <a:ea typeface="Calibri" panose="020F0502020204030204" pitchFamily="34" charset="0"/>
              <a:cs typeface="Arial" panose="020B0604020202020204" pitchFamily="34" charset="0"/>
            </a:endParaRPr>
          </a:p>
          <a:p>
            <a:pPr marL="457200" lvl="1" indent="0" algn="l" rtl="0">
              <a:lnSpc>
                <a:spcPct val="107000"/>
              </a:lnSpc>
              <a:spcBef>
                <a:spcPts val="0"/>
              </a:spcBef>
              <a:buNone/>
            </a:pPr>
            <a:endParaRPr lang="es-us" sz="2800" b="1">
              <a:solidFill>
                <a:schemeClr val="tx2"/>
              </a:solidFill>
              <a:latin typeface="Calibri" panose="020F0502020204030204" pitchFamily="34" charset="0"/>
              <a:ea typeface="Calibri" panose="020F0502020204030204" pitchFamily="34" charset="0"/>
              <a:cs typeface="Arial" panose="020B0604020202020204" pitchFamily="34" charset="0"/>
            </a:endParaRPr>
          </a:p>
          <a:p>
            <a:pPr marL="914400" lvl="1" indent="-457200" algn="l" rtl="0">
              <a:lnSpc>
                <a:spcPct val="107000"/>
              </a:lnSpc>
              <a:spcBef>
                <a:spcPts val="0"/>
              </a:spcBef>
              <a:buFont typeface="+mj-lt"/>
              <a:buAutoNum type="arabicPeriod"/>
            </a:pPr>
            <a:r>
              <a:rPr lang="es-us" sz="2800" b="1" i="0" u="none" baseline="0">
                <a:solidFill>
                  <a:schemeClr val="tx2"/>
                </a:solidFill>
                <a:latin typeface="Calibri" panose="020F0502020204030204" pitchFamily="34" charset="0"/>
                <a:ea typeface="Calibri" panose="020F0502020204030204" pitchFamily="34" charset="0"/>
                <a:cs typeface="Arial" panose="020B0604020202020204" pitchFamily="34" charset="0"/>
              </a:rPr>
              <a:t>Capacitación y educación del personal</a:t>
            </a:r>
          </a:p>
          <a:p>
            <a:pPr marL="914400" lvl="1" indent="-457200" algn="l" rtl="0">
              <a:lnSpc>
                <a:spcPct val="107000"/>
              </a:lnSpc>
              <a:spcBef>
                <a:spcPts val="0"/>
              </a:spcBef>
              <a:buFont typeface="+mj-lt"/>
              <a:buAutoNum type="arabicPeriod"/>
            </a:pPr>
            <a:r>
              <a:rPr lang="es-us" sz="2800" b="1" i="0" u="none" baseline="0">
                <a:solidFill>
                  <a:schemeClr val="tx2"/>
                </a:solidFill>
                <a:latin typeface="Calibri" panose="020F0502020204030204" pitchFamily="34" charset="0"/>
                <a:ea typeface="Calibri" panose="020F0502020204030204" pitchFamily="34" charset="0"/>
                <a:cs typeface="Arial" panose="020B0604020202020204" pitchFamily="34" charset="0"/>
              </a:rPr>
              <a:t>Prevención de la exposición a los alérgenos</a:t>
            </a:r>
          </a:p>
          <a:p>
            <a:pPr marL="914400" lvl="1" indent="-457200" algn="l" rtl="0">
              <a:lnSpc>
                <a:spcPct val="107000"/>
              </a:lnSpc>
              <a:spcBef>
                <a:spcPts val="0"/>
              </a:spcBef>
              <a:buFont typeface="+mj-lt"/>
              <a:buAutoNum type="arabicPeriod"/>
            </a:pPr>
            <a:r>
              <a:rPr lang="es-us" sz="2800" b="1" i="0" u="none" baseline="0">
                <a:solidFill>
                  <a:schemeClr val="tx2"/>
                </a:solidFill>
                <a:latin typeface="Calibri" panose="020F0502020204030204" pitchFamily="34" charset="0"/>
                <a:ea typeface="Calibri" panose="020F0502020204030204" pitchFamily="34" charset="0"/>
                <a:cs typeface="Arial" panose="020B0604020202020204" pitchFamily="34" charset="0"/>
              </a:rPr>
              <a:t>Preparación en casos de emergencia</a:t>
            </a:r>
          </a:p>
          <a:p>
            <a:pPr marL="914400" lvl="1" indent="-457200" algn="l" rtl="0">
              <a:lnSpc>
                <a:spcPct val="107000"/>
              </a:lnSpc>
              <a:spcBef>
                <a:spcPts val="0"/>
              </a:spcBef>
              <a:buFont typeface="+mj-lt"/>
              <a:buAutoNum type="arabicPeriod"/>
            </a:pPr>
            <a:r>
              <a:rPr lang="es-us" sz="2800" b="1" i="0" u="none" baseline="0">
                <a:solidFill>
                  <a:schemeClr val="tx2"/>
                </a:solidFill>
                <a:latin typeface="Calibri" panose="020F0502020204030204" pitchFamily="34" charset="0"/>
                <a:ea typeface="Calibri" panose="020F0502020204030204" pitchFamily="34" charset="0"/>
                <a:cs typeface="Arial" panose="020B0604020202020204" pitchFamily="34" charset="0"/>
              </a:rPr>
              <a:t>Comunicación y colaboración</a:t>
            </a:r>
            <a:endParaRPr lang="es-us">
              <a:solidFill>
                <a:schemeClr val="tx2"/>
              </a:solidFill>
              <a:latin typeface="Calibri" panose="020F0502020204030204" pitchFamily="34" charset="0"/>
              <a:ea typeface="Calibri" panose="020F0502020204030204" pitchFamily="34" charset="0"/>
              <a:cs typeface="Arial" panose="020B0604020202020204" pitchFamily="34" charset="0"/>
            </a:endParaRPr>
          </a:p>
          <a:p>
            <a:pPr marL="0" indent="0" algn="l" rtl="0">
              <a:lnSpc>
                <a:spcPct val="107000"/>
              </a:lnSpc>
              <a:spcBef>
                <a:spcPts val="0"/>
              </a:spcBef>
              <a:buFont typeface="Arial" panose="020B0604020202020204" pitchFamily="34" charset="0"/>
              <a:buNone/>
            </a:pPr>
            <a:endParaRPr lang="es-us" sz="900">
              <a:solidFill>
                <a:schemeClr val="tx2"/>
              </a:solidFill>
              <a:highlight>
                <a:srgbClr val="FFFF00"/>
              </a:highlight>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A49C5F-6184-BAA3-25B5-2746968D4196}"/>
              </a:ext>
            </a:extLst>
          </p:cNvPr>
          <p:cNvSpPr txBox="1"/>
          <p:nvPr/>
        </p:nvSpPr>
        <p:spPr>
          <a:xfrm>
            <a:off x="150414" y="-69116"/>
            <a:ext cx="10974198" cy="1077218"/>
          </a:xfrm>
          <a:prstGeom prst="rect">
            <a:avLst/>
          </a:prstGeom>
          <a:noFill/>
        </p:spPr>
        <p:txBody>
          <a:bodyPr wrap="square" lIns="91440" tIns="45720" rIns="91440" bIns="45720" rtlCol="0" anchor="t">
            <a:spAutoFit/>
          </a:bodyPr>
          <a:lstStyle/>
          <a:p>
            <a:pPr lvl="1" rtl="0"/>
            <a:r>
              <a:rPr lang="es-us" sz="3200" b="0" i="0" u="none" baseline="0">
                <a:latin typeface="Arial Black"/>
                <a:ea typeface="Arial Black"/>
                <a:cs typeface="Arial Black"/>
              </a:rPr>
              <a:t>¿Cuáles son las 4 secciones de las recomendaciones de expertos de FAMS?</a:t>
            </a:r>
          </a:p>
        </p:txBody>
      </p:sp>
    </p:spTree>
    <p:extLst>
      <p:ext uri="{BB962C8B-B14F-4D97-AF65-F5344CB8AC3E}">
        <p14:creationId xmlns:p14="http://schemas.microsoft.com/office/powerpoint/2010/main" val="99697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584775"/>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200" b="0" i="0" u="none" baseline="0">
                <a:latin typeface="Arial Black"/>
                <a:ea typeface="Arial Black"/>
                <a:cs typeface="Arial Black"/>
              </a:rPr>
              <a:t>Sección 1: Capacitación y educación del personal</a:t>
            </a:r>
            <a:endParaRPr kumimoji="0" lang="es-us" sz="3200" b="0" i="0" u="none" strike="noStrike" kern="0" cap="none" spc="0" normalizeH="0" baseline="0" noProof="0">
              <a:ln>
                <a:noFill/>
              </a:ln>
              <a:solidFill>
                <a:sysClr val="windowText" lastClr="000000"/>
              </a:solidFill>
              <a:effectLst/>
              <a:uLnTx/>
              <a:uFillTx/>
              <a:latin typeface="Arial Black"/>
            </a:endParaRPr>
          </a:p>
        </p:txBody>
      </p:sp>
      <p:pic>
        <p:nvPicPr>
          <p:cNvPr id="6" name="Picture 5">
            <a:extLst>
              <a:ext uri="{FF2B5EF4-FFF2-40B4-BE49-F238E27FC236}">
                <a16:creationId xmlns:a16="http://schemas.microsoft.com/office/drawing/2014/main" id="{2DCABB2D-5B89-0DC2-E573-5F01F76BDCE9}"/>
              </a:ext>
            </a:extLst>
          </p:cNvPr>
          <p:cNvPicPr>
            <a:picLocks noChangeAspect="1"/>
          </p:cNvPicPr>
          <p:nvPr/>
        </p:nvPicPr>
        <p:blipFill rotWithShape="1">
          <a:blip r:embed="rId3"/>
          <a:srcRect l="19528" t="10436" r="62240" b="49362"/>
          <a:stretch/>
        </p:blipFill>
        <p:spPr>
          <a:xfrm>
            <a:off x="1547681" y="792685"/>
            <a:ext cx="8501973" cy="5272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a:extLst>
              <a:ext uri="{FF2B5EF4-FFF2-40B4-BE49-F238E27FC236}">
                <a16:creationId xmlns:a16="http://schemas.microsoft.com/office/drawing/2014/main" id="{8C3F1208-CF65-97C4-122A-0AE314D8ED66}"/>
              </a:ext>
            </a:extLst>
          </p:cNvPr>
          <p:cNvSpPr/>
          <p:nvPr/>
        </p:nvSpPr>
        <p:spPr>
          <a:xfrm>
            <a:off x="1400783" y="2519464"/>
            <a:ext cx="6673174" cy="525293"/>
          </a:xfrm>
          <a:prstGeom prst="ellipse">
            <a:avLst/>
          </a:prstGeom>
          <a:noFill/>
          <a:ln w="3810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rtl="0"/>
            <a:endParaRPr lang="es-us"/>
          </a:p>
        </p:txBody>
      </p:sp>
    </p:spTree>
    <p:extLst>
      <p:ext uri="{BB962C8B-B14F-4D97-AF65-F5344CB8AC3E}">
        <p14:creationId xmlns:p14="http://schemas.microsoft.com/office/powerpoint/2010/main" val="260312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4C82C2-38C0-58D9-C6D9-C6F18717354D}"/>
              </a:ext>
            </a:extLst>
          </p:cNvPr>
          <p:cNvSpPr txBox="1"/>
          <p:nvPr/>
        </p:nvSpPr>
        <p:spPr>
          <a:xfrm>
            <a:off x="39117" y="66624"/>
            <a:ext cx="12184436" cy="584775"/>
          </a:xfrm>
          <a:prstGeom prst="rect">
            <a:avLst/>
          </a:prstGeom>
          <a:noFill/>
        </p:spPr>
        <p:txBody>
          <a:bodyPr wrap="square" lIns="91440" tIns="45720" rIns="91440" bIns="45720" rtlCol="0" anchor="t">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s-us" sz="3200" b="0" i="0" u="none" baseline="0">
                <a:latin typeface="Arial Black"/>
                <a:ea typeface="Arial Black"/>
                <a:cs typeface="Arial Black"/>
              </a:rPr>
              <a:t>Sección 1: Capacitación y educación del personal</a:t>
            </a:r>
            <a:endParaRPr kumimoji="0" lang="es-us" sz="3200" b="0" i="0" u="none" strike="noStrike" kern="0" cap="none" spc="0" normalizeH="0" baseline="0" noProof="0">
              <a:ln>
                <a:noFill/>
              </a:ln>
              <a:solidFill>
                <a:sysClr val="windowText" lastClr="000000"/>
              </a:solidFill>
              <a:effectLst/>
              <a:uLnTx/>
              <a:uFillTx/>
              <a:latin typeface="Arial Black"/>
            </a:endParaRPr>
          </a:p>
        </p:txBody>
      </p:sp>
      <p:pic>
        <p:nvPicPr>
          <p:cNvPr id="6" name="Picture 5">
            <a:extLst>
              <a:ext uri="{FF2B5EF4-FFF2-40B4-BE49-F238E27FC236}">
                <a16:creationId xmlns:a16="http://schemas.microsoft.com/office/drawing/2014/main" id="{2DCABB2D-5B89-0DC2-E573-5F01F76BDCE9}"/>
              </a:ext>
            </a:extLst>
          </p:cNvPr>
          <p:cNvPicPr>
            <a:picLocks noChangeAspect="1"/>
          </p:cNvPicPr>
          <p:nvPr/>
        </p:nvPicPr>
        <p:blipFill rotWithShape="1">
          <a:blip r:embed="rId3"/>
          <a:srcRect l="19528" t="10436" r="62240" b="49362"/>
          <a:stretch/>
        </p:blipFill>
        <p:spPr>
          <a:xfrm>
            <a:off x="1566154" y="697566"/>
            <a:ext cx="8501973" cy="5272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Oval 1">
            <a:extLst>
              <a:ext uri="{FF2B5EF4-FFF2-40B4-BE49-F238E27FC236}">
                <a16:creationId xmlns:a16="http://schemas.microsoft.com/office/drawing/2014/main" id="{8C3F1208-CF65-97C4-122A-0AE314D8ED66}"/>
              </a:ext>
            </a:extLst>
          </p:cNvPr>
          <p:cNvSpPr/>
          <p:nvPr/>
        </p:nvSpPr>
        <p:spPr>
          <a:xfrm>
            <a:off x="1332041" y="2784298"/>
            <a:ext cx="8736086" cy="549304"/>
          </a:xfrm>
          <a:prstGeom prst="ellipse">
            <a:avLst/>
          </a:prstGeom>
          <a:noFill/>
          <a:ln w="3810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rtl="0"/>
            <a:endParaRPr lang="es-us"/>
          </a:p>
        </p:txBody>
      </p:sp>
    </p:spTree>
    <p:extLst>
      <p:ext uri="{BB962C8B-B14F-4D97-AF65-F5344CB8AC3E}">
        <p14:creationId xmlns:p14="http://schemas.microsoft.com/office/powerpoint/2010/main" val="23401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FARE Theme">
  <a:themeElements>
    <a:clrScheme name="Custom 5">
      <a:dk1>
        <a:sysClr val="windowText" lastClr="000000"/>
      </a:dk1>
      <a:lt1>
        <a:sysClr val="window" lastClr="FFFFFF"/>
      </a:lt1>
      <a:dk2>
        <a:srgbClr val="0E3F80"/>
      </a:dk2>
      <a:lt2>
        <a:srgbClr val="EEECE1"/>
      </a:lt2>
      <a:accent1>
        <a:srgbClr val="1D4F91"/>
      </a:accent1>
      <a:accent2>
        <a:srgbClr val="C21E39"/>
      </a:accent2>
      <a:accent3>
        <a:srgbClr val="19B86B"/>
      </a:accent3>
      <a:accent4>
        <a:srgbClr val="522398"/>
      </a:accent4>
      <a:accent5>
        <a:srgbClr val="15A1AB"/>
      </a:accent5>
      <a:accent6>
        <a:srgbClr val="F79646"/>
      </a:accent6>
      <a:hlink>
        <a:srgbClr val="19B86B"/>
      </a:hlink>
      <a:folHlink>
        <a:srgbClr val="CEEAE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ARE Theme" id="{F8DF0BE0-C35D-4380-B3BE-4773CBED79FB}" vid="{F34AE72A-96E5-4516-AEA5-D7E4F790FB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F93D341D52E948B1D9733A39C3D1BE" ma:contentTypeVersion="19" ma:contentTypeDescription="Create a new document." ma:contentTypeScope="" ma:versionID="a52dd647bdea06b9bb46fdb003a06d42">
  <xsd:schema xmlns:xsd="http://www.w3.org/2001/XMLSchema" xmlns:xs="http://www.w3.org/2001/XMLSchema" xmlns:p="http://schemas.microsoft.com/office/2006/metadata/properties" xmlns:ns2="d9bf2a86-f4b0-498e-9a78-59bee144fdfd" xmlns:ns3="89034230-b3e4-495d-a686-c19188f4dbd7" targetNamespace="http://schemas.microsoft.com/office/2006/metadata/properties" ma:root="true" ma:fieldsID="cefd9cf71c16e6f8768eaee5178ad3ec" ns2:_="" ns3:_="">
    <xsd:import namespace="d9bf2a86-f4b0-498e-9a78-59bee144fdfd"/>
    <xsd:import namespace="89034230-b3e4-495d-a686-c19188f4dbd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DateTime"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f2a86-f4b0-498e-9a78-59bee144fd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DateTime" ma:index="20" nillable="true" ma:displayName="Date Time" ma:format="DateTime" ma:internalName="DateTime">
      <xsd:simpleType>
        <xsd:restriction base="dms:DateTim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11fb441-0fbc-490f-ad0e-787f167459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034230-b3e4-495d-a686-c19188f4dbd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694891-532c-45e4-9bf4-4ef7ecb15921}" ma:internalName="TaxCatchAll" ma:showField="CatchAllData" ma:web="89034230-b3e4-495d-a686-c19188f4d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9bf2a86-f4b0-498e-9a78-59bee144fdfd">
      <Terms xmlns="http://schemas.microsoft.com/office/infopath/2007/PartnerControls"/>
    </lcf76f155ced4ddcb4097134ff3c332f>
    <DateTime xmlns="d9bf2a86-f4b0-498e-9a78-59bee144fdfd" xsi:nil="true"/>
    <TaxCatchAll xmlns="89034230-b3e4-495d-a686-c19188f4dbd7" xsi:nil="true"/>
    <SharedWithUsers xmlns="89034230-b3e4-495d-a686-c19188f4dbd7">
      <UserInfo>
        <DisplayName/>
        <AccountId xsi:nil="true"/>
        <AccountType/>
      </UserInfo>
    </SharedWithUsers>
  </documentManagement>
</p:properties>
</file>

<file path=customXml/itemProps1.xml><?xml version="1.0" encoding="utf-8"?>
<ds:datastoreItem xmlns:ds="http://schemas.openxmlformats.org/officeDocument/2006/customXml" ds:itemID="{0904E971-B60F-42F9-8D8F-15817ACCF64F}">
  <ds:schemaRefs>
    <ds:schemaRef ds:uri="http://schemas.microsoft.com/sharepoint/v3/contenttype/forms"/>
  </ds:schemaRefs>
</ds:datastoreItem>
</file>

<file path=customXml/itemProps2.xml><?xml version="1.0" encoding="utf-8"?>
<ds:datastoreItem xmlns:ds="http://schemas.openxmlformats.org/officeDocument/2006/customXml" ds:itemID="{0F42986D-407E-4A77-B516-7DBFF37C94AD}">
  <ds:schemaRefs>
    <ds:schemaRef ds:uri="89034230-b3e4-495d-a686-c19188f4dbd7"/>
    <ds:schemaRef ds:uri="d9bf2a86-f4b0-498e-9a78-59bee144fd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2AB7AA6-02A5-44A4-85F3-F97305824E1F}">
  <ds:schemaRefs>
    <ds:schemaRef ds:uri="89034230-b3e4-495d-a686-c19188f4dbd7"/>
    <ds:schemaRef ds:uri="d9bf2a86-f4b0-498e-9a78-59bee144fd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15</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FARE Theme</vt:lpstr>
      <vt:lpstr>Entregables</vt:lpstr>
      <vt:lpstr>Enfoque/plan de trabajo</vt:lpstr>
      <vt:lpstr>Objetivo del proyecto</vt:lpstr>
      <vt:lpstr>PowerPoint Presentation</vt:lpstr>
      <vt:lpstr>Enfoque/plan de trabajo</vt:lpstr>
      <vt:lpstr>PowerPoint Presentation</vt:lpstr>
      <vt:lpstr>Entregables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Christine Creter</dc:creator>
  <cp:revision>2</cp:revision>
  <dcterms:created xsi:type="dcterms:W3CDTF">2023-08-14T11:06:41Z</dcterms:created>
  <dcterms:modified xsi:type="dcterms:W3CDTF">2024-10-09T15:59:18Z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0x0101005CF93D341D52E948B1D9733A39C3D1BE</vt:lpwstr>
  </property>
  <property fmtid="{D5CDD505-2E9C-101B-9397-08002B2CF9AE}" pid="3" name="MediaServiceImageTags">
    <vt:lpwstr/>
  </property>
  <property fmtid="{D5CDD505-2E9C-101B-9397-08002B2CF9AE}" pid="4" name="Order">
    <vt:r8>3026900</vt:r8>
  </property>
  <property fmtid="{D5CDD505-2E9C-101B-9397-08002B2CF9AE}" pid="5" name="TriggerFlowInfo">
    <vt:lpwstr/>
  </property>
  <property fmtid="{D5CDD505-2E9C-101B-9397-08002B2CF9AE}" pid="6" name="ComplianceAssetId">
    <vt:lpwstr/>
  </property>
  <property fmtid="{D5CDD505-2E9C-101B-9397-08002B2CF9AE}" pid="7" name="_ExtendedDescription">
    <vt:lpwstr/>
  </property>
</Properties>
</file>