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4"/>
  </p:sldMasterIdLst>
  <p:notesMasterIdLst>
    <p:notesMasterId r:id="rId22"/>
  </p:notesMasterIdLst>
  <p:sldIdLst>
    <p:sldId id="273" r:id="rId5"/>
    <p:sldId id="284" r:id="rId6"/>
    <p:sldId id="274" r:id="rId7"/>
    <p:sldId id="260" r:id="rId8"/>
    <p:sldId id="261" r:id="rId9"/>
    <p:sldId id="262" r:id="rId10"/>
    <p:sldId id="276" r:id="rId11"/>
    <p:sldId id="275" r:id="rId12"/>
    <p:sldId id="277" r:id="rId13"/>
    <p:sldId id="278" r:id="rId14"/>
    <p:sldId id="279" r:id="rId15"/>
    <p:sldId id="280" r:id="rId16"/>
    <p:sldId id="281" r:id="rId17"/>
    <p:sldId id="283" r:id="rId18"/>
    <p:sldId id="282" r:id="rId19"/>
    <p:sldId id="285" r:id="rId20"/>
    <p:sldId id="271" r:id="rId21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869A9C-9CCC-41CD-BF9E-3C50FCC81464}" v="1" dt="2025-07-09T21:28:00.563"/>
    <p1510:client id="{27C808F9-A746-8F5F-935C-7777A2B4119A}" v="8" dt="2025-07-09T21:43:34.22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7D861-BC83-409A-B732-886CC711C884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33B6A-19FE-483A-A99B-D854B97EF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28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64524-3147-4B89-86A6-C0B916B079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14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5941" y="1009553"/>
            <a:ext cx="2792729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2"/>
                </a:solidFill>
                <a:latin typeface="Montserrat" pitchFamily="2" charset="0"/>
                <a:cs typeface="Montserrat" pitchFamily="2" charset="0"/>
              </a:defRPr>
            </a:lvl1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9741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02739" y="-68205"/>
            <a:ext cx="6942455" cy="112268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2400" y="199575"/>
            <a:ext cx="4878705" cy="984885"/>
          </a:xfrm>
        </p:spPr>
        <p:txBody>
          <a:bodyPr lIns="0" tIns="0" rIns="0" bIns="0"/>
          <a:lstStyle>
            <a:lvl1pPr>
              <a:defRPr sz="3200" b="0" i="0">
                <a:solidFill>
                  <a:schemeClr val="tx2"/>
                </a:solidFill>
                <a:latin typeface="Montserrat" pitchFamily="2" charset="0"/>
                <a:cs typeface="Montserrat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24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02739" y="-68205"/>
            <a:ext cx="6942455" cy="112268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06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2400" y="199575"/>
            <a:ext cx="487870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2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/>
              <a:t>Title</a:t>
            </a: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F20678-2D1A-9F4D-D74E-B82E8B902DC6}"/>
              </a:ext>
            </a:extLst>
          </p:cNvPr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3852DA-364D-D40C-39B2-05DD11146F82}"/>
              </a:ext>
            </a:extLst>
          </p:cNvPr>
          <p:cNvSpPr txBox="1"/>
          <p:nvPr/>
        </p:nvSpPr>
        <p:spPr>
          <a:xfrm>
            <a:off x="304800" y="6477000"/>
            <a:ext cx="5580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+mn-lt"/>
              </a:rPr>
              <a:t>Food Allergy Research &amp; Education (FARE), 2023</a:t>
            </a:r>
          </a:p>
        </p:txBody>
      </p:sp>
      <p:pic>
        <p:nvPicPr>
          <p:cNvPr id="10" name="Picture 9" descr="A logo with white text">
            <a:extLst>
              <a:ext uri="{FF2B5EF4-FFF2-40B4-BE49-F238E27FC236}">
                <a16:creationId xmlns:a16="http://schemas.microsoft.com/office/drawing/2014/main" id="{16F07F67-DB12-09A0-0A8B-F193F085371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6094013"/>
            <a:ext cx="1896112" cy="763987"/>
          </a:xfrm>
          <a:prstGeom prst="rect">
            <a:avLst/>
          </a:prstGeom>
        </p:spPr>
      </p:pic>
      <p:pic>
        <p:nvPicPr>
          <p:cNvPr id="12" name="Graphic 11" descr="Badge Copyright outline">
            <a:extLst>
              <a:ext uri="{FF2B5EF4-FFF2-40B4-BE49-F238E27FC236}">
                <a16:creationId xmlns:a16="http://schemas.microsoft.com/office/drawing/2014/main" id="{5F81B845-260E-4722-7C46-878BFC43909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8600" y="6544312"/>
            <a:ext cx="161288" cy="1612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6409915-4A17-91D9-B65A-06F6CDE45E45}"/>
              </a:ext>
            </a:extLst>
          </p:cNvPr>
          <p:cNvSpPr/>
          <p:nvPr userDrawn="1"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039110-74D4-5AC8-DC0B-1A6A9A4A4B1F}"/>
              </a:ext>
            </a:extLst>
          </p:cNvPr>
          <p:cNvSpPr txBox="1"/>
          <p:nvPr userDrawn="1"/>
        </p:nvSpPr>
        <p:spPr>
          <a:xfrm>
            <a:off x="304800" y="6477000"/>
            <a:ext cx="5580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© Food Allergy Research &amp; Education (FARE), 2023</a:t>
            </a:r>
            <a:r>
              <a:rPr lang="en-US" sz="1200" b="0" i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2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 descr="A logo with white text">
            <a:extLst>
              <a:ext uri="{FF2B5EF4-FFF2-40B4-BE49-F238E27FC236}">
                <a16:creationId xmlns:a16="http://schemas.microsoft.com/office/drawing/2014/main" id="{ADAF5E22-389E-0981-1D12-AE431C4E982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6094013"/>
            <a:ext cx="1896112" cy="76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3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Montserrat" pitchFamily="2" charset="0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FoodAllergy.org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odallergy.org/teens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1A2E666-E976-7870-C4EB-9BEF34E95C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93"/>
            <a:ext cx="9144000" cy="6095414"/>
          </a:xfrm>
          <a:prstGeom prst="rect">
            <a:avLst/>
          </a:prstGeom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id="{A991A9A1-B9D7-E028-38D1-98441D9B5294}"/>
              </a:ext>
            </a:extLst>
          </p:cNvPr>
          <p:cNvSpPr txBox="1"/>
          <p:nvPr/>
        </p:nvSpPr>
        <p:spPr>
          <a:xfrm>
            <a:off x="8915471" y="6596484"/>
            <a:ext cx="927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7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0BBCC2E6-E621-50D0-69AE-3BA749B2F402}"/>
              </a:ext>
            </a:extLst>
          </p:cNvPr>
          <p:cNvSpPr txBox="1"/>
          <p:nvPr/>
        </p:nvSpPr>
        <p:spPr>
          <a:xfrm>
            <a:off x="8915471" y="6596484"/>
            <a:ext cx="927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9</a:t>
            </a:r>
            <a:endParaRPr sz="900">
              <a:latin typeface="Franklin Gothic Medium"/>
              <a:cs typeface="Franklin Gothic Medium"/>
            </a:endParaRPr>
          </a:p>
        </p:txBody>
      </p:sp>
      <p:pic>
        <p:nvPicPr>
          <p:cNvPr id="16" name="Graphic 15" descr="Badge Copyright outline">
            <a:extLst>
              <a:ext uri="{FF2B5EF4-FFF2-40B4-BE49-F238E27FC236}">
                <a16:creationId xmlns:a16="http://schemas.microsoft.com/office/drawing/2014/main" id="{72AF5378-2D85-7B90-0AA6-A7E1DC390D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600" y="6544312"/>
            <a:ext cx="161288" cy="161288"/>
          </a:xfrm>
          <a:prstGeom prst="rect">
            <a:avLst/>
          </a:prstGeom>
        </p:spPr>
      </p:pic>
      <p:pic>
        <p:nvPicPr>
          <p:cNvPr id="20" name="Graphic 19" descr="Badge Copyright outline">
            <a:extLst>
              <a:ext uri="{FF2B5EF4-FFF2-40B4-BE49-F238E27FC236}">
                <a16:creationId xmlns:a16="http://schemas.microsoft.com/office/drawing/2014/main" id="{49DAE780-0216-89A5-A9E8-58463E91C6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600" y="6544312"/>
            <a:ext cx="161288" cy="16128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FD8090A-3B9D-C2AF-255C-F2AB9F8D31F7}"/>
              </a:ext>
            </a:extLst>
          </p:cNvPr>
          <p:cNvSpPr/>
          <p:nvPr/>
        </p:nvSpPr>
        <p:spPr>
          <a:xfrm>
            <a:off x="5885176" y="-13408"/>
            <a:ext cx="3258824" cy="6107421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E0ECEA-7033-AC46-993A-0CC2BA0C6333}"/>
              </a:ext>
            </a:extLst>
          </p:cNvPr>
          <p:cNvSpPr txBox="1"/>
          <p:nvPr/>
        </p:nvSpPr>
        <p:spPr>
          <a:xfrm>
            <a:off x="5861198" y="228600"/>
            <a:ext cx="3282802" cy="41549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Montserrat"/>
              </a:rPr>
              <a:t>Be a </a:t>
            </a:r>
            <a:r>
              <a:rPr lang="en-US" sz="3200" b="1" dirty="0">
                <a:solidFill>
                  <a:schemeClr val="bg1"/>
                </a:solidFill>
                <a:latin typeface="Montserrat"/>
              </a:rPr>
              <a:t>PAL (Protect A Life) </a:t>
            </a:r>
            <a:br>
              <a:rPr lang="en-US" sz="3200" b="1" dirty="0">
                <a:latin typeface="Montserrat"/>
              </a:rPr>
            </a:br>
            <a:r>
              <a:rPr lang="en-US" sz="3200" dirty="0">
                <a:solidFill>
                  <a:schemeClr val="bg1"/>
                </a:solidFill>
                <a:latin typeface="Montserrat"/>
              </a:rPr>
              <a:t>Food</a:t>
            </a:r>
            <a:r>
              <a:rPr lang="en-US" sz="3200" spc="-75" dirty="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Montserrat"/>
              </a:rPr>
              <a:t>Allergy</a:t>
            </a:r>
            <a:r>
              <a:rPr lang="en-US" sz="3200" spc="-60" dirty="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3200" spc="-10" dirty="0">
                <a:solidFill>
                  <a:schemeClr val="bg1"/>
                </a:solidFill>
                <a:latin typeface="Montserrat"/>
              </a:rPr>
              <a:t>Awareness</a:t>
            </a:r>
            <a:br>
              <a:rPr lang="en-US" sz="3200" spc="-10" dirty="0">
                <a:latin typeface="Montserrat"/>
              </a:rPr>
            </a:br>
            <a:br>
              <a:rPr lang="en-US" sz="3200" spc="-10" dirty="0">
                <a:latin typeface="Montserrat"/>
              </a:rPr>
            </a:br>
            <a:r>
              <a:rPr lang="en-US" sz="1800" dirty="0">
                <a:solidFill>
                  <a:schemeClr val="bg1"/>
                </a:solidFill>
                <a:latin typeface="Montserrat"/>
                <a:cs typeface="Franklin Gothic Book"/>
              </a:rPr>
              <a:t>What</a:t>
            </a:r>
            <a:r>
              <a:rPr lang="en-US" sz="1800" spc="-15" dirty="0">
                <a:solidFill>
                  <a:schemeClr val="bg1"/>
                </a:solidFill>
                <a:latin typeface="Montserrat"/>
                <a:cs typeface="Franklin Gothic Book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tserrat"/>
                <a:cs typeface="Franklin Gothic Book"/>
              </a:rPr>
              <a:t>are</a:t>
            </a:r>
            <a:r>
              <a:rPr lang="en-US" sz="1800" spc="-20" dirty="0">
                <a:solidFill>
                  <a:schemeClr val="bg1"/>
                </a:solidFill>
                <a:latin typeface="Montserrat"/>
                <a:cs typeface="Franklin Gothic Book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tserrat"/>
                <a:cs typeface="Franklin Gothic Book"/>
              </a:rPr>
              <a:t>food</a:t>
            </a:r>
            <a:r>
              <a:rPr lang="en-US" sz="1800" spc="-15" dirty="0">
                <a:solidFill>
                  <a:schemeClr val="bg1"/>
                </a:solidFill>
                <a:latin typeface="Montserrat"/>
                <a:cs typeface="Franklin Gothic Book"/>
              </a:rPr>
              <a:t> </a:t>
            </a:r>
            <a:r>
              <a:rPr lang="en-US" sz="1800" spc="-10" dirty="0">
                <a:solidFill>
                  <a:schemeClr val="bg1"/>
                </a:solidFill>
                <a:latin typeface="Montserrat"/>
                <a:cs typeface="Franklin Gothic Book"/>
              </a:rPr>
              <a:t>allergies?</a:t>
            </a:r>
            <a:br>
              <a:rPr lang="en-US" sz="1800" spc="-10" dirty="0">
                <a:latin typeface="Montserrat"/>
                <a:cs typeface="Franklin Gothic Book"/>
              </a:rPr>
            </a:br>
            <a:r>
              <a:rPr lang="en-US" sz="1800" dirty="0">
                <a:solidFill>
                  <a:schemeClr val="bg1"/>
                </a:solidFill>
                <a:latin typeface="Montserrat"/>
                <a:cs typeface="Franklin Gothic Book"/>
              </a:rPr>
              <a:t>Who</a:t>
            </a:r>
            <a:r>
              <a:rPr lang="en-US" sz="1800" spc="-15" dirty="0">
                <a:solidFill>
                  <a:schemeClr val="bg1"/>
                </a:solidFill>
                <a:latin typeface="Montserrat"/>
                <a:cs typeface="Franklin Gothic Book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tserrat"/>
                <a:cs typeface="Franklin Gothic Book"/>
              </a:rPr>
              <a:t>has</a:t>
            </a:r>
            <a:r>
              <a:rPr lang="en-US" sz="1800" spc="-25" dirty="0">
                <a:solidFill>
                  <a:schemeClr val="bg1"/>
                </a:solidFill>
                <a:latin typeface="Montserrat"/>
                <a:cs typeface="Franklin Gothic Book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tserrat"/>
                <a:cs typeface="Franklin Gothic Book"/>
              </a:rPr>
              <a:t>food</a:t>
            </a:r>
            <a:r>
              <a:rPr lang="en-US" sz="1800" spc="-5" dirty="0">
                <a:solidFill>
                  <a:schemeClr val="bg1"/>
                </a:solidFill>
                <a:latin typeface="Montserrat"/>
                <a:cs typeface="Franklin Gothic Book"/>
              </a:rPr>
              <a:t> </a:t>
            </a:r>
            <a:r>
              <a:rPr lang="en-US" sz="1800" spc="-10" dirty="0">
                <a:solidFill>
                  <a:schemeClr val="bg1"/>
                </a:solidFill>
                <a:latin typeface="Montserrat"/>
                <a:cs typeface="Franklin Gothic Book"/>
              </a:rPr>
              <a:t>allergies? </a:t>
            </a:r>
            <a:br>
              <a:rPr lang="en-US" sz="1800" spc="-10" dirty="0">
                <a:latin typeface="Montserrat"/>
                <a:cs typeface="Franklin Gothic Book"/>
              </a:rPr>
            </a:br>
            <a:r>
              <a:rPr lang="en-US" sz="1800" dirty="0">
                <a:solidFill>
                  <a:schemeClr val="bg1"/>
                </a:solidFill>
                <a:latin typeface="Montserrat"/>
                <a:cs typeface="Franklin Gothic Book"/>
              </a:rPr>
              <a:t>How</a:t>
            </a:r>
            <a:r>
              <a:rPr lang="en-US" sz="1800" spc="-10" dirty="0">
                <a:solidFill>
                  <a:schemeClr val="bg1"/>
                </a:solidFill>
                <a:latin typeface="Montserrat"/>
                <a:cs typeface="Franklin Gothic Book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tserrat"/>
                <a:cs typeface="Franklin Gothic Book"/>
              </a:rPr>
              <a:t>can you</a:t>
            </a:r>
            <a:r>
              <a:rPr lang="en-US" sz="1800" spc="15" dirty="0">
                <a:solidFill>
                  <a:schemeClr val="bg1"/>
                </a:solidFill>
                <a:latin typeface="Montserrat"/>
                <a:cs typeface="Franklin Gothic Book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tserrat"/>
                <a:cs typeface="Franklin Gothic Book"/>
              </a:rPr>
              <a:t>help</a:t>
            </a:r>
            <a:r>
              <a:rPr lang="en-US" sz="1800" spc="-15" dirty="0">
                <a:solidFill>
                  <a:schemeClr val="bg1"/>
                </a:solidFill>
                <a:latin typeface="Montserrat"/>
                <a:cs typeface="Franklin Gothic Book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tserrat"/>
                <a:cs typeface="Franklin Gothic Book"/>
              </a:rPr>
              <a:t>people</a:t>
            </a:r>
            <a:r>
              <a:rPr lang="en-US" sz="1800" spc="-20" dirty="0">
                <a:solidFill>
                  <a:schemeClr val="bg1"/>
                </a:solidFill>
                <a:latin typeface="Montserrat"/>
                <a:cs typeface="Franklin Gothic Book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tserrat"/>
                <a:cs typeface="Franklin Gothic Book"/>
              </a:rPr>
              <a:t>with</a:t>
            </a:r>
            <a:r>
              <a:rPr lang="en-US" sz="1800" spc="-20" dirty="0">
                <a:solidFill>
                  <a:schemeClr val="bg1"/>
                </a:solidFill>
                <a:latin typeface="Montserrat"/>
                <a:cs typeface="Franklin Gothic Book"/>
              </a:rPr>
              <a:t> food </a:t>
            </a:r>
            <a:r>
              <a:rPr lang="en-US" sz="1800" spc="-10" dirty="0">
                <a:solidFill>
                  <a:schemeClr val="bg1"/>
                </a:solidFill>
                <a:latin typeface="Montserrat"/>
                <a:cs typeface="Franklin Gothic Book"/>
              </a:rPr>
              <a:t>allergies?</a:t>
            </a:r>
            <a:endParaRPr lang="en-US" dirty="0">
              <a:solidFill>
                <a:schemeClr val="bg1"/>
              </a:solidFill>
              <a:latin typeface="Montserrat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52F955C-AC73-D6F7-1EFC-AA1581448CD5}"/>
              </a:ext>
            </a:extLst>
          </p:cNvPr>
          <p:cNvGrpSpPr/>
          <p:nvPr/>
        </p:nvGrpSpPr>
        <p:grpSpPr>
          <a:xfrm>
            <a:off x="0" y="6080606"/>
            <a:ext cx="9144000" cy="777394"/>
            <a:chOff x="0" y="6080606"/>
            <a:chExt cx="9144000" cy="777394"/>
          </a:xfrm>
        </p:grpSpPr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D71DCC89-253E-5586-AB7E-54F3A3CF5569}"/>
                </a:ext>
              </a:extLst>
            </p:cNvPr>
            <p:cNvSpPr txBox="1"/>
            <p:nvPr/>
          </p:nvSpPr>
          <p:spPr>
            <a:xfrm>
              <a:off x="8915471" y="6596484"/>
              <a:ext cx="92710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FFFFFF"/>
                  </a:solidFill>
                  <a:latin typeface="Franklin Gothic Medium"/>
                  <a:cs typeface="Franklin Gothic Medium"/>
                </a:rPr>
                <a:t>2</a:t>
              </a:r>
              <a:endParaRPr sz="900">
                <a:latin typeface="Franklin Gothic Medium"/>
                <a:cs typeface="Franklin Gothic Medium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8364EBD-6D38-F0C3-CB10-4D2EDB56616E}"/>
                </a:ext>
              </a:extLst>
            </p:cNvPr>
            <p:cNvSpPr txBox="1"/>
            <p:nvPr/>
          </p:nvSpPr>
          <p:spPr>
            <a:xfrm>
              <a:off x="381542" y="6384416"/>
              <a:ext cx="6324600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</a:rPr>
                <a:t>© Food Allergy Research &amp; Education (FARE), July 2023</a:t>
              </a:r>
            </a:p>
          </p:txBody>
        </p:sp>
        <p:sp>
          <p:nvSpPr>
            <p:cNvPr id="7" name="object 3">
              <a:extLst>
                <a:ext uri="{FF2B5EF4-FFF2-40B4-BE49-F238E27FC236}">
                  <a16:creationId xmlns:a16="http://schemas.microsoft.com/office/drawing/2014/main" id="{081CDAF7-0098-66D0-4714-7E233B6A72D9}"/>
                </a:ext>
              </a:extLst>
            </p:cNvPr>
            <p:cNvSpPr txBox="1"/>
            <p:nvPr/>
          </p:nvSpPr>
          <p:spPr>
            <a:xfrm>
              <a:off x="8915471" y="6596484"/>
              <a:ext cx="92710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FFFFFF"/>
                  </a:solidFill>
                  <a:latin typeface="Franklin Gothic Medium"/>
                  <a:cs typeface="Franklin Gothic Medium"/>
                </a:rPr>
                <a:t>7</a:t>
              </a:r>
              <a:endParaRPr sz="900">
                <a:latin typeface="Franklin Gothic Medium"/>
                <a:cs typeface="Franklin Gothic Medium"/>
              </a:endParaRPr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0606B2FF-6A0B-F383-064A-91DFD5C170EF}"/>
                </a:ext>
              </a:extLst>
            </p:cNvPr>
            <p:cNvSpPr txBox="1"/>
            <p:nvPr/>
          </p:nvSpPr>
          <p:spPr>
            <a:xfrm>
              <a:off x="8915471" y="6596484"/>
              <a:ext cx="92710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FFFFFF"/>
                  </a:solidFill>
                  <a:latin typeface="Franklin Gothic Medium"/>
                  <a:cs typeface="Franklin Gothic Medium"/>
                </a:rPr>
                <a:t>9</a:t>
              </a:r>
              <a:endParaRPr sz="900">
                <a:latin typeface="Franklin Gothic Medium"/>
                <a:cs typeface="Franklin Gothic Medium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C6E8AE-D7F8-16EA-13AF-7BCE03B6DE4C}"/>
                </a:ext>
              </a:extLst>
            </p:cNvPr>
            <p:cNvSpPr/>
            <p:nvPr/>
          </p:nvSpPr>
          <p:spPr>
            <a:xfrm>
              <a:off x="0" y="6096000"/>
              <a:ext cx="9144000" cy="76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C8161E4-D6E5-AB24-E184-F7715EE509CA}"/>
                </a:ext>
              </a:extLst>
            </p:cNvPr>
            <p:cNvSpPr txBox="1"/>
            <p:nvPr/>
          </p:nvSpPr>
          <p:spPr>
            <a:xfrm>
              <a:off x="304800" y="6477000"/>
              <a:ext cx="5580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Food Allergy Research &amp; Education (FARE), 2023</a:t>
              </a:r>
            </a:p>
          </p:txBody>
        </p:sp>
        <p:pic>
          <p:nvPicPr>
            <p:cNvPr id="14" name="Picture 13" descr="A logo with white text">
              <a:extLst>
                <a:ext uri="{FF2B5EF4-FFF2-40B4-BE49-F238E27FC236}">
                  <a16:creationId xmlns:a16="http://schemas.microsoft.com/office/drawing/2014/main" id="{01276712-D162-FB20-58D6-4779345F4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39000" y="6094013"/>
              <a:ext cx="1896112" cy="763987"/>
            </a:xfrm>
            <a:prstGeom prst="rect">
              <a:avLst/>
            </a:prstGeom>
          </p:spPr>
        </p:pic>
        <p:pic>
          <p:nvPicPr>
            <p:cNvPr id="15" name="Graphic 14" descr="Badge Copyright outline">
              <a:extLst>
                <a:ext uri="{FF2B5EF4-FFF2-40B4-BE49-F238E27FC236}">
                  <a16:creationId xmlns:a16="http://schemas.microsoft.com/office/drawing/2014/main" id="{1D9C14A6-95E9-B020-AC4A-3E31C92FE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8600" y="6544312"/>
              <a:ext cx="161288" cy="161288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A7F9180-6BAD-E9F7-AD39-20AE0F109BC7}"/>
                </a:ext>
              </a:extLst>
            </p:cNvPr>
            <p:cNvGrpSpPr/>
            <p:nvPr/>
          </p:nvGrpSpPr>
          <p:grpSpPr>
            <a:xfrm>
              <a:off x="0" y="6080606"/>
              <a:ext cx="9144000" cy="777394"/>
              <a:chOff x="0" y="6080606"/>
              <a:chExt cx="9144000" cy="777394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B175545-DD07-4030-5138-EEDCF3274BFA}"/>
                  </a:ext>
                </a:extLst>
              </p:cNvPr>
              <p:cNvSpPr/>
              <p:nvPr/>
            </p:nvSpPr>
            <p:spPr>
              <a:xfrm>
                <a:off x="0" y="6080606"/>
                <a:ext cx="9144000" cy="762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3FC10B8-7E9D-1634-F4A4-FC28472C3F96}"/>
                  </a:ext>
                </a:extLst>
              </p:cNvPr>
              <p:cNvSpPr txBox="1"/>
              <p:nvPr/>
            </p:nvSpPr>
            <p:spPr>
              <a:xfrm>
                <a:off x="136902" y="6399508"/>
                <a:ext cx="5580376" cy="27699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l"/>
                <a:r>
                  <a:rPr lang="en-US" sz="1200" b="1" dirty="0">
                    <a:solidFill>
                      <a:schemeClr val="bg1"/>
                    </a:solidFill>
                  </a:rPr>
                  <a:t>© </a:t>
                </a:r>
                <a:r>
                  <a:rPr lang="en-US" sz="1200" b="1" dirty="0">
                    <a:solidFill>
                      <a:schemeClr val="bg1"/>
                    </a:solidFill>
                    <a:latin typeface="+mn-lt"/>
                  </a:rPr>
                  <a:t>Food Allergy Research &amp; Education (FARE), 2023, </a:t>
                </a:r>
                <a:r>
                  <a:rPr lang="en-US" sz="1200" b="1" dirty="0">
                    <a:solidFill>
                      <a:schemeClr val="bg1"/>
                    </a:solidFill>
                    <a:latin typeface="+mn-lt"/>
                    <a:hlinkClick r:id="rId6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www.FoodAllergy.org</a:t>
                </a:r>
                <a:r>
                  <a:rPr lang="en-US" sz="1200" b="1" dirty="0">
                    <a:solidFill>
                      <a:schemeClr val="bg1"/>
                    </a:solidFill>
                    <a:latin typeface="+mn-lt"/>
                  </a:rPr>
                  <a:t> </a:t>
                </a:r>
                <a:endParaRPr lang="en-US" b="1">
                  <a:solidFill>
                    <a:schemeClr val="bg1"/>
                  </a:solidFill>
                </a:endParaRPr>
              </a:p>
            </p:txBody>
          </p:sp>
          <p:pic>
            <p:nvPicPr>
              <p:cNvPr id="21" name="Picture 20" descr="A logo with white text">
                <a:extLst>
                  <a:ext uri="{FF2B5EF4-FFF2-40B4-BE49-F238E27FC236}">
                    <a16:creationId xmlns:a16="http://schemas.microsoft.com/office/drawing/2014/main" id="{8B36013A-2F7A-BE99-5ECB-439E04A3EC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39000" y="6094013"/>
                <a:ext cx="1896112" cy="76398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90508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9C847D2-9519-C5F8-9164-3BD0BE3F1B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1887" y="0"/>
            <a:ext cx="9144000" cy="6096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1304" y="152400"/>
            <a:ext cx="7539696" cy="105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400" b="1" dirty="0">
                <a:solidFill>
                  <a:srgbClr val="009AA6"/>
                </a:solidFill>
                <a:latin typeface="Montserrat" pitchFamily="2" charset="0"/>
              </a:rPr>
              <a:t>What can you do to </a:t>
            </a:r>
            <a:br>
              <a:rPr lang="en-US" sz="3400" b="1" dirty="0">
                <a:solidFill>
                  <a:srgbClr val="009AA6"/>
                </a:solidFill>
                <a:latin typeface="Montserrat" pitchFamily="2" charset="0"/>
              </a:rPr>
            </a:br>
            <a:r>
              <a:rPr sz="3400" b="1" dirty="0">
                <a:solidFill>
                  <a:srgbClr val="009AA6"/>
                </a:solidFill>
                <a:latin typeface="Montserrat" pitchFamily="2" charset="0"/>
              </a:rPr>
              <a:t>Be</a:t>
            </a:r>
            <a:r>
              <a:rPr sz="3400" b="1" spc="-5" dirty="0">
                <a:solidFill>
                  <a:srgbClr val="009AA6"/>
                </a:solidFill>
                <a:latin typeface="Montserrat" pitchFamily="2" charset="0"/>
              </a:rPr>
              <a:t> </a:t>
            </a:r>
            <a:r>
              <a:rPr sz="3400" b="1" dirty="0">
                <a:solidFill>
                  <a:srgbClr val="009AA6"/>
                </a:solidFill>
                <a:latin typeface="Montserrat" pitchFamily="2" charset="0"/>
              </a:rPr>
              <a:t>a</a:t>
            </a:r>
            <a:r>
              <a:rPr sz="3400" b="1" spc="-15" dirty="0">
                <a:solidFill>
                  <a:srgbClr val="009AA6"/>
                </a:solidFill>
                <a:latin typeface="Montserrat" pitchFamily="2" charset="0"/>
              </a:rPr>
              <a:t> </a:t>
            </a:r>
            <a:r>
              <a:rPr sz="3400" b="1" spc="-20" dirty="0">
                <a:solidFill>
                  <a:srgbClr val="009AA6"/>
                </a:solidFill>
                <a:latin typeface="Montserrat" pitchFamily="2" charset="0"/>
              </a:rPr>
              <a:t>PAL?</a:t>
            </a:r>
            <a:endParaRPr sz="3400" b="1" dirty="0">
              <a:latin typeface="Montserrat" pitchFamily="2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3747" y="1536536"/>
            <a:ext cx="4724400" cy="378308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527685" marR="127635" indent="-515620">
              <a:spcBef>
                <a:spcPts val="100"/>
              </a:spcBef>
              <a:buClr>
                <a:srgbClr val="009AA6"/>
              </a:buClr>
              <a:buAutoNum type="arabicPeriod"/>
              <a:tabLst>
                <a:tab pos="527685" algn="l"/>
              </a:tabLst>
            </a:pP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Know</a:t>
            </a:r>
            <a:r>
              <a:rPr sz="2300" spc="-2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that</a:t>
            </a:r>
            <a:r>
              <a:rPr sz="2300" spc="-2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food</a:t>
            </a:r>
            <a:r>
              <a:rPr sz="2300" spc="-1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allergies</a:t>
            </a:r>
            <a:r>
              <a:rPr sz="2300" spc="-2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are</a:t>
            </a:r>
            <a:r>
              <a:rPr sz="2300" spc="-2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very </a:t>
            </a:r>
            <a:r>
              <a:rPr sz="2300" spc="-1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serious</a:t>
            </a:r>
            <a:r>
              <a:rPr lang="en-US" sz="2300" spc="-1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and can cause death.</a:t>
            </a:r>
            <a:endParaRPr lang="en-US" sz="2300" dirty="0">
              <a:latin typeface="Montserrat" pitchFamily="2" charset="0"/>
              <a:cs typeface="Franklin Gothic Book"/>
            </a:endParaRPr>
          </a:p>
          <a:p>
            <a:pPr marL="527685" marR="19050" indent="-515620">
              <a:lnSpc>
                <a:spcPct val="100000"/>
              </a:lnSpc>
              <a:spcBef>
                <a:spcPts val="575"/>
              </a:spcBef>
              <a:buClr>
                <a:srgbClr val="009AA6"/>
              </a:buClr>
              <a:buAutoNum type="arabicPeriod"/>
              <a:tabLst>
                <a:tab pos="527685" algn="l"/>
              </a:tabLst>
            </a:pP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Don’t</a:t>
            </a:r>
            <a:r>
              <a:rPr sz="2300" spc="-3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share</a:t>
            </a:r>
            <a:r>
              <a:rPr sz="2300" spc="-2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food</a:t>
            </a:r>
            <a:r>
              <a:rPr sz="2300" spc="1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with</a:t>
            </a:r>
            <a:r>
              <a:rPr sz="2300" spc="-1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friends</a:t>
            </a:r>
            <a:r>
              <a:rPr sz="2300" spc="-1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spc="-2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who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have</a:t>
            </a:r>
            <a:r>
              <a:rPr sz="2300" spc="-6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food</a:t>
            </a:r>
            <a:r>
              <a:rPr sz="2300" spc="-7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spc="-1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allergies.</a:t>
            </a:r>
            <a:endParaRPr sz="2300" dirty="0">
              <a:latin typeface="Montserrat" pitchFamily="2" charset="0"/>
              <a:cs typeface="Franklin Gothic Book"/>
            </a:endParaRPr>
          </a:p>
          <a:p>
            <a:pPr marL="527685" indent="-514350">
              <a:lnSpc>
                <a:spcPct val="100000"/>
              </a:lnSpc>
              <a:spcBef>
                <a:spcPts val="575"/>
              </a:spcBef>
              <a:buClr>
                <a:srgbClr val="009AA6"/>
              </a:buClr>
              <a:buAutoNum type="arabicPeriod"/>
              <a:tabLst>
                <a:tab pos="527685" algn="l"/>
              </a:tabLst>
            </a:pP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Wash</a:t>
            </a:r>
            <a:r>
              <a:rPr sz="2300" spc="-1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hands</a:t>
            </a:r>
            <a:r>
              <a:rPr sz="2300" spc="-2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after</a:t>
            </a:r>
            <a:r>
              <a:rPr sz="2300" spc="-1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spc="-1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eating.</a:t>
            </a:r>
            <a:endParaRPr lang="en-US" sz="2300" spc="-10" dirty="0">
              <a:latin typeface="Montserrat" pitchFamily="2" charset="0"/>
              <a:cs typeface="Franklin Gothic Book"/>
            </a:endParaRPr>
          </a:p>
          <a:p>
            <a:pPr marL="527685" indent="-514350">
              <a:lnSpc>
                <a:spcPct val="100000"/>
              </a:lnSpc>
              <a:spcBef>
                <a:spcPts val="575"/>
              </a:spcBef>
              <a:buClr>
                <a:srgbClr val="009AA6"/>
              </a:buClr>
              <a:buAutoNum type="arabicPeriod"/>
              <a:tabLst>
                <a:tab pos="527685" algn="l"/>
              </a:tabLst>
            </a:pP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If</a:t>
            </a:r>
            <a:r>
              <a:rPr sz="2300" spc="-1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a</a:t>
            </a:r>
            <a:r>
              <a:rPr sz="2300" spc="1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friend</a:t>
            </a:r>
            <a:r>
              <a:rPr sz="2300" spc="-2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with</a:t>
            </a:r>
            <a:r>
              <a:rPr sz="2300" spc="-3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food</a:t>
            </a:r>
            <a:r>
              <a:rPr sz="2300" spc="-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allergies</a:t>
            </a:r>
            <a:r>
              <a:rPr sz="2300" spc="-2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spc="-1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feels</a:t>
            </a:r>
            <a:r>
              <a:rPr lang="en-US" sz="2300" spc="-1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or looks</a:t>
            </a:r>
            <a:r>
              <a:rPr sz="2300" spc="-1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sick,</a:t>
            </a:r>
            <a:r>
              <a:rPr sz="2300" spc="-2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get</a:t>
            </a:r>
            <a:r>
              <a:rPr sz="2300" spc="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help</a:t>
            </a:r>
            <a:r>
              <a:rPr sz="2300" spc="-1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right</a:t>
            </a:r>
            <a:r>
              <a:rPr sz="2300" spc="-1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spc="-2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away!</a:t>
            </a:r>
            <a:endParaRPr sz="2300" dirty="0">
              <a:latin typeface="Montserrat" pitchFamily="2" charset="0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871034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" y="0"/>
            <a:ext cx="9144000" cy="930582"/>
          </a:xfrm>
          <a:prstGeom prst="rect">
            <a:avLst/>
          </a:prstGeom>
        </p:spPr>
        <p:txBody>
          <a:bodyPr vert="horz" wrap="square" lIns="0" tIns="494862" rIns="0" bIns="0" rtlCol="0" anchor="t">
            <a:spAutoFit/>
          </a:bodyPr>
          <a:lstStyle/>
          <a:p>
            <a:pPr marL="81280">
              <a:spcBef>
                <a:spcPts val="100"/>
              </a:spcBef>
            </a:pPr>
            <a:r>
              <a:rPr lang="en-US" sz="2800" b="1" dirty="0">
                <a:latin typeface="Montserrat"/>
              </a:rPr>
              <a:t>	What</a:t>
            </a:r>
            <a:r>
              <a:rPr lang="en-US" sz="2800" b="1" spc="-90" dirty="0">
                <a:latin typeface="Montserrat"/>
              </a:rPr>
              <a:t> w</a:t>
            </a:r>
            <a:r>
              <a:rPr lang="en-US" sz="2800" b="1" dirty="0">
                <a:latin typeface="Montserrat"/>
              </a:rPr>
              <a:t>ould</a:t>
            </a:r>
            <a:r>
              <a:rPr lang="en-US" sz="2800" b="1" spc="-80" dirty="0">
                <a:latin typeface="Montserrat"/>
              </a:rPr>
              <a:t> y</a:t>
            </a:r>
            <a:r>
              <a:rPr lang="en-US" sz="2800" b="1" spc="-10" dirty="0">
                <a:latin typeface="Montserrat"/>
              </a:rPr>
              <a:t>ou</a:t>
            </a:r>
            <a:r>
              <a:rPr lang="en-US" sz="2800" b="1" spc="-100" dirty="0">
                <a:latin typeface="Montserrat"/>
              </a:rPr>
              <a:t> d</a:t>
            </a:r>
            <a:r>
              <a:rPr lang="en-US" sz="2800" b="1" spc="-25" dirty="0">
                <a:latin typeface="Montserrat"/>
              </a:rPr>
              <a:t>o?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3400" y="1447800"/>
            <a:ext cx="8382071" cy="3720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spcAft>
                <a:spcPts val="1800"/>
              </a:spcAft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261620" algn="l"/>
              </a:tabLst>
            </a:pPr>
            <a:r>
              <a:rPr sz="2800" spc="-2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Your</a:t>
            </a:r>
            <a:r>
              <a:rPr sz="2800" spc="-9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friend,</a:t>
            </a:r>
            <a:r>
              <a:rPr sz="2800" spc="-1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Stephen,</a:t>
            </a:r>
            <a:r>
              <a:rPr sz="2800" spc="-9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has</a:t>
            </a:r>
            <a:r>
              <a:rPr sz="2800" spc="-7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a</a:t>
            </a:r>
            <a:r>
              <a:rPr sz="2800" spc="-6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food</a:t>
            </a:r>
            <a:r>
              <a:rPr sz="2800" spc="-1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spc="-1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allergy.</a:t>
            </a:r>
            <a:endParaRPr sz="2800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  <a:p>
            <a:pPr marL="469900" marR="318135" indent="-457200">
              <a:lnSpc>
                <a:spcPct val="100000"/>
              </a:lnSpc>
              <a:spcAft>
                <a:spcPts val="1800"/>
              </a:spcAft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261620" algn="l"/>
              </a:tabLst>
            </a:pP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As</a:t>
            </a:r>
            <a:r>
              <a:rPr sz="2800" spc="-5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you</a:t>
            </a:r>
            <a:r>
              <a:rPr sz="2800" spc="-8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and</a:t>
            </a:r>
            <a:r>
              <a:rPr sz="2800" spc="-4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Stephen</a:t>
            </a:r>
            <a:r>
              <a:rPr sz="2800" spc="-7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walk</a:t>
            </a:r>
            <a:r>
              <a:rPr sz="2800" spc="-6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out</a:t>
            </a:r>
            <a:r>
              <a:rPr sz="2800" spc="-7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of</a:t>
            </a:r>
            <a:r>
              <a:rPr sz="2800" spc="-6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the</a:t>
            </a:r>
            <a:r>
              <a:rPr sz="2800" spc="-6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spc="-1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cafeteria,</a:t>
            </a:r>
            <a:r>
              <a:rPr sz="2800" spc="-8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spc="-2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he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says</a:t>
            </a:r>
            <a:r>
              <a:rPr sz="2800" spc="-9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his</a:t>
            </a:r>
            <a:r>
              <a:rPr sz="2800" spc="-8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stomach</a:t>
            </a:r>
            <a:r>
              <a:rPr sz="2800" spc="-11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spc="-1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hurts.</a:t>
            </a:r>
            <a:endParaRPr sz="2800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  <a:p>
            <a:pPr marL="469900" marR="5080" indent="-457200">
              <a:lnSpc>
                <a:spcPct val="100000"/>
              </a:lnSpc>
              <a:spcAft>
                <a:spcPts val="1800"/>
              </a:spcAft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261620" algn="l"/>
              </a:tabLst>
            </a:pPr>
            <a:r>
              <a:rPr sz="2800" spc="-2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You</a:t>
            </a:r>
            <a:r>
              <a:rPr sz="2800" spc="-8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ask</a:t>
            </a:r>
            <a:r>
              <a:rPr sz="2800" spc="-5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him</a:t>
            </a:r>
            <a:r>
              <a:rPr sz="2800" spc="-6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to</a:t>
            </a:r>
            <a:r>
              <a:rPr sz="2800" spc="-6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work with you on a project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,</a:t>
            </a:r>
            <a:r>
              <a:rPr sz="2800" spc="-7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but</a:t>
            </a:r>
            <a:r>
              <a:rPr sz="2800" spc="-7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he</a:t>
            </a:r>
            <a:r>
              <a:rPr sz="2800" spc="-5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spc="-2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says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he</a:t>
            </a:r>
            <a:r>
              <a:rPr sz="2800" spc="-5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wants</a:t>
            </a:r>
            <a:r>
              <a:rPr sz="2800" spc="-6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to</a:t>
            </a:r>
            <a:r>
              <a:rPr sz="2800" spc="-4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lie</a:t>
            </a:r>
            <a:r>
              <a:rPr sz="2800" spc="-5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spc="-2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down.</a:t>
            </a:r>
            <a:endParaRPr sz="2800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  <a:p>
            <a:pPr marL="469900" marR="13335" indent="-457200">
              <a:lnSpc>
                <a:spcPct val="100000"/>
              </a:lnSpc>
              <a:spcAft>
                <a:spcPts val="1800"/>
              </a:spcAft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261620" algn="l"/>
              </a:tabLst>
            </a:pP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He</a:t>
            </a:r>
            <a:r>
              <a:rPr sz="2800" spc="-4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says</a:t>
            </a:r>
            <a:r>
              <a:rPr sz="2800" spc="-7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it</a:t>
            </a:r>
            <a:r>
              <a:rPr sz="2800" spc="-4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feels</a:t>
            </a:r>
            <a:r>
              <a:rPr sz="2800" spc="-7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like</a:t>
            </a:r>
            <a:r>
              <a:rPr sz="2800" spc="-6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there</a:t>
            </a:r>
            <a:r>
              <a:rPr sz="2800" spc="-8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is</a:t>
            </a:r>
            <a:r>
              <a:rPr sz="2800" spc="-4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something</a:t>
            </a:r>
            <a:r>
              <a:rPr sz="2800" spc="-8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stuck</a:t>
            </a:r>
            <a:r>
              <a:rPr sz="2800" spc="-8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in</a:t>
            </a:r>
            <a:r>
              <a:rPr sz="2800" spc="-3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spc="-2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his </a:t>
            </a:r>
            <a:r>
              <a:rPr sz="2800" spc="-1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throat.</a:t>
            </a:r>
            <a:endParaRPr sz="2800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2FBA4BF-EFFB-546F-B7FA-2BF418A3FCD6}"/>
              </a:ext>
            </a:extLst>
          </p:cNvPr>
          <p:cNvGrpSpPr/>
          <p:nvPr/>
        </p:nvGrpSpPr>
        <p:grpSpPr>
          <a:xfrm>
            <a:off x="0" y="6080606"/>
            <a:ext cx="9144000" cy="777394"/>
            <a:chOff x="0" y="6080606"/>
            <a:chExt cx="9144000" cy="77739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F10A2E7-C825-EA6E-C08A-264F7F8D21E0}"/>
                </a:ext>
              </a:extLst>
            </p:cNvPr>
            <p:cNvSpPr/>
            <p:nvPr/>
          </p:nvSpPr>
          <p:spPr>
            <a:xfrm>
              <a:off x="0" y="6080606"/>
              <a:ext cx="9144000" cy="76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F07B441-CEF2-5986-5A48-BD1687BFE91A}"/>
                </a:ext>
              </a:extLst>
            </p:cNvPr>
            <p:cNvSpPr txBox="1"/>
            <p:nvPr/>
          </p:nvSpPr>
          <p:spPr>
            <a:xfrm>
              <a:off x="304800" y="6477000"/>
              <a:ext cx="5580376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l"/>
              <a:r>
                <a:rPr lang="en-US" sz="1200">
                  <a:solidFill>
                    <a:schemeClr val="bg1"/>
                  </a:solidFill>
                </a:rPr>
                <a:t>© </a:t>
              </a:r>
              <a:r>
                <a:rPr lang="en-US" sz="1200">
                  <a:solidFill>
                    <a:schemeClr val="bg1"/>
                  </a:solidFill>
                  <a:latin typeface="+mn-lt"/>
                </a:rPr>
                <a:t>Food Allergy Research &amp; Education (FARE), 2023</a:t>
              </a:r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16" name="Picture 15" descr="A logo with white text">
              <a:extLst>
                <a:ext uri="{FF2B5EF4-FFF2-40B4-BE49-F238E27FC236}">
                  <a16:creationId xmlns:a16="http://schemas.microsoft.com/office/drawing/2014/main" id="{1AC3D113-E075-61FF-C0E9-700E15832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39000" y="6094013"/>
              <a:ext cx="1896112" cy="763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5161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8858C6-0071-72E2-DDB7-B5DB36C458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633" y="0"/>
            <a:ext cx="9144000" cy="6096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789967" y="228600"/>
            <a:ext cx="4354033" cy="131766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buClr>
                <a:srgbClr val="009AA6"/>
              </a:buClr>
              <a:tabLst>
                <a:tab pos="316865" algn="l"/>
              </a:tabLst>
            </a:pPr>
            <a:r>
              <a:rPr lang="en-US" sz="2800" b="1" dirty="0">
                <a:solidFill>
                  <a:srgbClr val="19A8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 A</a:t>
            </a:r>
            <a:r>
              <a:rPr lang="en-US" sz="2800" b="1" spc="-80" dirty="0">
                <a:solidFill>
                  <a:srgbClr val="19A8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 </a:t>
            </a:r>
            <a:r>
              <a:rPr lang="en-US" sz="2800" b="1" dirty="0">
                <a:solidFill>
                  <a:srgbClr val="19A8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PAL</a:t>
            </a:r>
            <a:r>
              <a:rPr lang="en-US" sz="2800" b="1" spc="-60" dirty="0">
                <a:solidFill>
                  <a:srgbClr val="19A8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 </a:t>
            </a:r>
            <a:r>
              <a:rPr lang="en-US" sz="2800" b="1" spc="-10" dirty="0">
                <a:solidFill>
                  <a:srgbClr val="19A8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would…</a:t>
            </a:r>
          </a:p>
          <a:p>
            <a:pPr marL="12700" lvl="1">
              <a:spcBef>
                <a:spcPts val="95"/>
              </a:spcBef>
              <a:buClr>
                <a:srgbClr val="009AA6"/>
              </a:buClr>
              <a:tabLst>
                <a:tab pos="316865" algn="l"/>
              </a:tabLst>
            </a:pPr>
            <a:r>
              <a:rPr sz="28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Get</a:t>
            </a:r>
            <a:r>
              <a:rPr sz="2800" b="1" spc="-5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an</a:t>
            </a:r>
            <a:r>
              <a:rPr sz="2800" b="1" spc="-5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adult</a:t>
            </a:r>
            <a:r>
              <a:rPr sz="2800" b="1" spc="-6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right</a:t>
            </a:r>
            <a:r>
              <a:rPr sz="2800" b="1" spc="-5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spc="-2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away</a:t>
            </a:r>
            <a:r>
              <a:rPr lang="en-US" sz="2800" b="1" spc="-7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or</a:t>
            </a:r>
            <a:r>
              <a:rPr sz="2800" b="1" spc="-6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dial</a:t>
            </a:r>
            <a:r>
              <a:rPr sz="2800" b="1" spc="-6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spc="-2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911!</a:t>
            </a:r>
            <a:endParaRPr sz="2800" b="1" dirty="0">
              <a:latin typeface="Montserrat" pitchFamily="2" charset="0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537890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-1537"/>
            <a:ext cx="9135112" cy="992137"/>
          </a:xfrm>
          <a:prstGeom prst="rect">
            <a:avLst/>
          </a:prstGeom>
        </p:spPr>
        <p:txBody>
          <a:bodyPr vert="horz" wrap="square" lIns="0" tIns="494862" rIns="0" bIns="0" rtlCol="0" anchor="ctr">
            <a:spAutoFit/>
          </a:bodyPr>
          <a:lstStyle/>
          <a:p>
            <a:pPr marL="81280">
              <a:spcBef>
                <a:spcPts val="100"/>
              </a:spcBef>
            </a:pPr>
            <a:r>
              <a:rPr lang="en-US" sz="3200" b="1" dirty="0"/>
              <a:t>	</a:t>
            </a:r>
            <a:r>
              <a:rPr lang="en-US" sz="2800" b="1" dirty="0">
                <a:latin typeface="Montserrat"/>
              </a:rPr>
              <a:t>What</a:t>
            </a:r>
            <a:r>
              <a:rPr lang="en-US" sz="2800" b="1" spc="-90" dirty="0">
                <a:latin typeface="Montserrat"/>
              </a:rPr>
              <a:t> w</a:t>
            </a:r>
            <a:r>
              <a:rPr lang="en-US" sz="2800" b="1" dirty="0">
                <a:latin typeface="Montserrat"/>
              </a:rPr>
              <a:t>ould</a:t>
            </a:r>
            <a:r>
              <a:rPr lang="en-US" sz="2800" b="1" spc="-80" dirty="0">
                <a:latin typeface="Montserrat"/>
              </a:rPr>
              <a:t> y</a:t>
            </a:r>
            <a:r>
              <a:rPr lang="en-US" sz="2800" b="1" spc="-10" dirty="0">
                <a:latin typeface="Montserrat"/>
              </a:rPr>
              <a:t>ou</a:t>
            </a:r>
            <a:r>
              <a:rPr lang="en-US" sz="2800" b="1" spc="-100" dirty="0">
                <a:latin typeface="Montserrat"/>
              </a:rPr>
              <a:t> d</a:t>
            </a:r>
            <a:r>
              <a:rPr lang="en-US" sz="2800" b="1" spc="-25" dirty="0">
                <a:latin typeface="Montserrat"/>
              </a:rPr>
              <a:t>o?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7200" y="1240160"/>
            <a:ext cx="8382000" cy="415241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281940" algn="l"/>
              </a:tabLst>
            </a:pP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You</a:t>
            </a:r>
            <a:r>
              <a:rPr sz="2800" spc="-5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and</a:t>
            </a:r>
            <a:r>
              <a:rPr sz="2800" spc="-4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Stephen</a:t>
            </a:r>
            <a:r>
              <a:rPr sz="2800" spc="-6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are</a:t>
            </a:r>
            <a:r>
              <a:rPr sz="2800" spc="-4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hanging out</a:t>
            </a:r>
            <a:r>
              <a:rPr sz="2800" spc="-6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with</a:t>
            </a:r>
            <a:r>
              <a:rPr sz="2800" spc="-6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another</a:t>
            </a:r>
            <a:r>
              <a:rPr sz="2800" spc="-5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spc="-1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friend, </a:t>
            </a:r>
            <a:r>
              <a:rPr sz="2800" spc="-2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Max.</a:t>
            </a:r>
            <a:endParaRPr sz="2800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281940" algn="l"/>
              </a:tabLst>
            </a:pP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Max</a:t>
            </a:r>
            <a:r>
              <a:rPr sz="2800" spc="-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offers</a:t>
            </a:r>
            <a:r>
              <a:rPr sz="2800" spc="-3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Stephen</a:t>
            </a:r>
            <a:r>
              <a:rPr sz="2800" spc="-3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a</a:t>
            </a:r>
            <a:r>
              <a:rPr sz="2800" spc="1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lang="en-US" sz="2800" spc="1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chocolate chip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cookie</a:t>
            </a:r>
            <a:r>
              <a:rPr sz="2800" spc="-2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from</a:t>
            </a:r>
            <a:r>
              <a:rPr sz="2800" spc="-4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his</a:t>
            </a:r>
            <a:r>
              <a:rPr sz="2800" spc="-1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backpack.</a:t>
            </a:r>
            <a:endParaRPr sz="2800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  <a:p>
            <a:pPr marL="469900" marR="1046480" indent="-4572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281940" algn="l"/>
              </a:tabLst>
            </a:pP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Stephen</a:t>
            </a:r>
            <a:r>
              <a:rPr sz="2800" spc="-5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says</a:t>
            </a:r>
            <a:r>
              <a:rPr lang="en-US"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,</a:t>
            </a:r>
            <a:r>
              <a:rPr sz="2800" spc="-4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“No</a:t>
            </a:r>
            <a:r>
              <a:rPr sz="2800" spc="-3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thank</a:t>
            </a:r>
            <a:r>
              <a:rPr sz="2800" spc="-4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you,</a:t>
            </a:r>
            <a:r>
              <a:rPr sz="2800" spc="-5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I</a:t>
            </a:r>
            <a:r>
              <a:rPr sz="2800" spc="-1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have</a:t>
            </a:r>
            <a:r>
              <a:rPr sz="2800" spc="-3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a</a:t>
            </a:r>
            <a:r>
              <a:rPr sz="2800" spc="-2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food </a:t>
            </a:r>
            <a:r>
              <a:rPr sz="2800" spc="-1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allergy.”</a:t>
            </a:r>
            <a:endParaRPr lang="en-US" sz="2800" spc="-10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  <a:p>
            <a:pPr marL="469900" marR="1046480" indent="-4572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281940" algn="l"/>
              </a:tabLst>
            </a:pPr>
            <a:r>
              <a:rPr lang="en-US" sz="2800" spc="-10" dirty="0">
                <a:solidFill>
                  <a:schemeClr val="bg1"/>
                </a:solidFill>
                <a:latin typeface="Montserrat"/>
                <a:cs typeface="Franklin Gothic Book"/>
              </a:rPr>
              <a:t>Max says, "Come and have some, it’s probably OK.”</a:t>
            </a:r>
            <a:endParaRPr sz="2800" dirty="0">
              <a:solidFill>
                <a:schemeClr val="bg1"/>
              </a:solidFill>
              <a:latin typeface="Montserrat"/>
              <a:cs typeface="Franklin Gothic Book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2FE54CB-D9AA-BA7B-13C5-DC4C18564757}"/>
              </a:ext>
            </a:extLst>
          </p:cNvPr>
          <p:cNvGrpSpPr/>
          <p:nvPr/>
        </p:nvGrpSpPr>
        <p:grpSpPr>
          <a:xfrm>
            <a:off x="0" y="6080606"/>
            <a:ext cx="9144000" cy="777394"/>
            <a:chOff x="0" y="6080606"/>
            <a:chExt cx="9144000" cy="77739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127E733-695B-7D40-AB9F-CBB9BE9B570B}"/>
                </a:ext>
              </a:extLst>
            </p:cNvPr>
            <p:cNvSpPr/>
            <p:nvPr/>
          </p:nvSpPr>
          <p:spPr>
            <a:xfrm>
              <a:off x="0" y="6080606"/>
              <a:ext cx="9144000" cy="76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7264590-F0B0-1B26-A426-145B68C15B3B}"/>
                </a:ext>
              </a:extLst>
            </p:cNvPr>
            <p:cNvSpPr txBox="1"/>
            <p:nvPr/>
          </p:nvSpPr>
          <p:spPr>
            <a:xfrm>
              <a:off x="304800" y="6477000"/>
              <a:ext cx="5580376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l"/>
              <a:r>
                <a:rPr lang="en-US" sz="1200">
                  <a:solidFill>
                    <a:schemeClr val="bg1"/>
                  </a:solidFill>
                </a:rPr>
                <a:t>© </a:t>
              </a:r>
              <a:r>
                <a:rPr lang="en-US" sz="1200">
                  <a:solidFill>
                    <a:schemeClr val="bg1"/>
                  </a:solidFill>
                  <a:latin typeface="+mn-lt"/>
                </a:rPr>
                <a:t>Food Allergy Research &amp; Education (FARE), 2023</a:t>
              </a:r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15" name="Picture 14" descr="A logo with white text">
              <a:extLst>
                <a:ext uri="{FF2B5EF4-FFF2-40B4-BE49-F238E27FC236}">
                  <a16:creationId xmlns:a16="http://schemas.microsoft.com/office/drawing/2014/main" id="{A466B639-C182-99B6-3097-07D56CC1D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39000" y="6094013"/>
              <a:ext cx="1896112" cy="763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203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CFF3399-4875-962A-9115-372BB0A350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2225"/>
            <a:ext cx="9144000" cy="614822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791200" y="139882"/>
            <a:ext cx="3352800" cy="595611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spcAft>
                <a:spcPts val="1200"/>
              </a:spcAft>
              <a:buClr>
                <a:srgbClr val="009AA6"/>
              </a:buClr>
              <a:tabLst>
                <a:tab pos="300355" algn="l"/>
              </a:tabLst>
            </a:pPr>
            <a:r>
              <a:rPr lang="en-US" sz="3000" b="1" dirty="0">
                <a:solidFill>
                  <a:srgbClr val="19A8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  A</a:t>
            </a:r>
            <a:r>
              <a:rPr lang="en-US" sz="3000" b="1" spc="-80" dirty="0">
                <a:solidFill>
                  <a:srgbClr val="19A8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 </a:t>
            </a:r>
            <a:r>
              <a:rPr lang="en-US" sz="3000" b="1" dirty="0">
                <a:solidFill>
                  <a:srgbClr val="19A8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PAL</a:t>
            </a:r>
            <a:r>
              <a:rPr lang="en-US" sz="3000" b="1" spc="-60" dirty="0">
                <a:solidFill>
                  <a:srgbClr val="19A8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 </a:t>
            </a:r>
            <a:r>
              <a:rPr lang="en-US" sz="3000" b="1" spc="-10" dirty="0">
                <a:solidFill>
                  <a:srgbClr val="19A8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would…</a:t>
            </a:r>
            <a:endParaRPr lang="en-US" sz="3000" b="1" spc="-1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2" charset="0"/>
              <a:cs typeface="Franklin Gothic Book"/>
            </a:endParaRPr>
          </a:p>
          <a:p>
            <a:pPr marL="469900" marR="5080" indent="-457200">
              <a:lnSpc>
                <a:spcPct val="100000"/>
              </a:lnSpc>
              <a:spcBef>
                <a:spcPts val="105"/>
              </a:spcBef>
              <a:spcAft>
                <a:spcPts val="1200"/>
              </a:spcAft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300355" algn="l"/>
              </a:tabLst>
            </a:pPr>
            <a:r>
              <a:rPr sz="2400" b="1" spc="-1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Tell</a:t>
            </a:r>
            <a:r>
              <a:rPr sz="2400" b="1" spc="-6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Max</a:t>
            </a:r>
            <a:r>
              <a:rPr sz="2400" b="1" spc="-4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that</a:t>
            </a:r>
            <a:r>
              <a:rPr sz="2400" b="1" spc="-6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even</a:t>
            </a:r>
            <a:r>
              <a:rPr sz="2400" b="1" spc="-8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one</a:t>
            </a:r>
            <a:r>
              <a:rPr sz="2400" b="1" spc="-7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bite</a:t>
            </a:r>
            <a:r>
              <a:rPr sz="2400" b="1" spc="-5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b="1" spc="-2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of </a:t>
            </a:r>
            <a:r>
              <a:rPr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the</a:t>
            </a:r>
            <a:r>
              <a:rPr sz="2400" b="1" spc="-5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wrong</a:t>
            </a:r>
            <a:r>
              <a:rPr sz="2400" b="1" spc="-4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food</a:t>
            </a:r>
            <a:r>
              <a:rPr sz="2400" b="1" spc="-4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could</a:t>
            </a:r>
            <a:r>
              <a:rPr sz="2400" b="1" spc="-4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b="1" spc="-2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make </a:t>
            </a:r>
            <a:r>
              <a:rPr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Stephen</a:t>
            </a:r>
            <a:r>
              <a:rPr sz="2400" b="1" spc="-8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b="1" spc="-2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sick.</a:t>
            </a:r>
            <a:endParaRPr sz="2400" b="1" dirty="0">
              <a:latin typeface="Montserrat" pitchFamily="2" charset="0"/>
              <a:cs typeface="Franklin Gothic Book"/>
            </a:endParaRPr>
          </a:p>
          <a:p>
            <a:pPr marL="469900" marR="504825" indent="-457200">
              <a:lnSpc>
                <a:spcPct val="100000"/>
              </a:lnSpc>
              <a:spcBef>
                <a:spcPts val="765"/>
              </a:spcBef>
              <a:spcAft>
                <a:spcPts val="1200"/>
              </a:spcAft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300355" algn="l"/>
              </a:tabLst>
            </a:pPr>
            <a:r>
              <a:rPr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Wait</a:t>
            </a:r>
            <a:r>
              <a:rPr sz="2400" b="1" spc="-7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to</a:t>
            </a:r>
            <a:r>
              <a:rPr sz="2400" b="1" spc="-6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have</a:t>
            </a:r>
            <a:r>
              <a:rPr sz="2400" b="1" spc="-8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snacks</a:t>
            </a:r>
            <a:r>
              <a:rPr sz="2400" b="1" spc="-7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b="1" spc="-1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until later</a:t>
            </a:r>
            <a:r>
              <a:rPr sz="2400" b="1" spc="-5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or</a:t>
            </a:r>
            <a:r>
              <a:rPr sz="2400" b="1" spc="-3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ask</a:t>
            </a:r>
            <a:r>
              <a:rPr sz="2400" b="1" spc="-4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an</a:t>
            </a:r>
            <a:r>
              <a:rPr sz="2400" b="1" spc="-2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adult</a:t>
            </a:r>
            <a:r>
              <a:rPr sz="2400" b="1" spc="-5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to</a:t>
            </a:r>
            <a:r>
              <a:rPr sz="2400" b="1" spc="-3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b="1" spc="-2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help </a:t>
            </a:r>
            <a:r>
              <a:rPr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find</a:t>
            </a:r>
            <a:r>
              <a:rPr sz="2400" b="1" spc="-3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a</a:t>
            </a:r>
            <a:r>
              <a:rPr sz="2400" b="1" spc="2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snack</a:t>
            </a:r>
            <a:r>
              <a:rPr sz="2400" b="1" spc="-3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b="1" spc="-2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that</a:t>
            </a:r>
            <a:r>
              <a:rPr lang="en-US" sz="2400" b="1" spc="-20" dirty="0">
                <a:latin typeface="Montserrat" pitchFamily="2" charset="0"/>
                <a:cs typeface="Franklin Gothic Book"/>
              </a:rPr>
              <a:t> </a:t>
            </a:r>
            <a:r>
              <a:rPr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is</a:t>
            </a:r>
            <a:r>
              <a:rPr sz="2400" b="1" spc="-4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safe</a:t>
            </a:r>
            <a:r>
              <a:rPr sz="2400" b="1" spc="-6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for</a:t>
            </a:r>
            <a:r>
              <a:rPr sz="2400" b="1" spc="-5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b="1" spc="-2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him.</a:t>
            </a:r>
            <a:endParaRPr lang="en-US" sz="2400" b="1" spc="-20" dirty="0">
              <a:solidFill>
                <a:srgbClr val="1F497D"/>
              </a:solidFill>
              <a:latin typeface="Montserrat" pitchFamily="2" charset="0"/>
              <a:cs typeface="Franklin Gothic Book"/>
            </a:endParaRPr>
          </a:p>
          <a:p>
            <a:pPr marL="469900" marR="504825" indent="-457200">
              <a:lnSpc>
                <a:spcPct val="100000"/>
              </a:lnSpc>
              <a:spcBef>
                <a:spcPts val="765"/>
              </a:spcBef>
              <a:spcAft>
                <a:spcPts val="1200"/>
              </a:spcAft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300355" algn="l"/>
              </a:tabLst>
            </a:pPr>
            <a:endParaRPr lang="en-US" sz="2400" b="1" spc="-20" dirty="0">
              <a:solidFill>
                <a:srgbClr val="1F497D"/>
              </a:solidFill>
              <a:latin typeface="Montserrat" pitchFamily="2" charset="0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402683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394489"/>
            <a:ext cx="86106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Montserrat" pitchFamily="2" charset="0"/>
              </a:rPr>
              <a:t>What</a:t>
            </a:r>
            <a:r>
              <a:rPr sz="2800" b="1" spc="-40" dirty="0">
                <a:latin typeface="Montserrat" pitchFamily="2" charset="0"/>
              </a:rPr>
              <a:t> </a:t>
            </a:r>
            <a:r>
              <a:rPr sz="2800" b="1" dirty="0">
                <a:latin typeface="Montserrat" pitchFamily="2" charset="0"/>
              </a:rPr>
              <a:t>would</a:t>
            </a:r>
            <a:r>
              <a:rPr sz="2800" b="1" spc="-35" dirty="0">
                <a:latin typeface="Montserrat" pitchFamily="2" charset="0"/>
              </a:rPr>
              <a:t> </a:t>
            </a:r>
            <a:r>
              <a:rPr sz="2800" b="1" dirty="0">
                <a:latin typeface="Montserrat" pitchFamily="2" charset="0"/>
              </a:rPr>
              <a:t>you</a:t>
            </a:r>
            <a:r>
              <a:rPr sz="2800" b="1" spc="-50" dirty="0">
                <a:latin typeface="Montserrat" pitchFamily="2" charset="0"/>
              </a:rPr>
              <a:t> </a:t>
            </a:r>
            <a:r>
              <a:rPr sz="2800" b="1" spc="-25" dirty="0">
                <a:latin typeface="Montserrat" pitchFamily="2" charset="0"/>
              </a:rPr>
              <a:t>do?</a:t>
            </a:r>
            <a:endParaRPr sz="2800" b="1" dirty="0">
              <a:latin typeface="Montserrat" pitchFamily="2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52401" y="1389845"/>
            <a:ext cx="4203700" cy="3563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5080" indent="-457200" algn="l">
              <a:lnSpc>
                <a:spcPct val="100000"/>
              </a:lnSpc>
              <a:spcBef>
                <a:spcPts val="105"/>
              </a:spcBef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300355" algn="l"/>
              </a:tabLst>
            </a:pPr>
            <a:r>
              <a:rPr sz="2800" spc="-45" dirty="0">
                <a:solidFill>
                  <a:schemeClr val="bg1"/>
                </a:solidFill>
              </a:rPr>
              <a:t>Two</a:t>
            </a:r>
            <a:r>
              <a:rPr sz="2800" spc="-50" dirty="0">
                <a:solidFill>
                  <a:schemeClr val="bg1"/>
                </a:solidFill>
              </a:rPr>
              <a:t> </a:t>
            </a:r>
            <a:r>
              <a:rPr sz="2800" dirty="0">
                <a:solidFill>
                  <a:schemeClr val="bg1"/>
                </a:solidFill>
              </a:rPr>
              <a:t>kids</a:t>
            </a:r>
            <a:r>
              <a:rPr sz="2800" spc="-50" dirty="0">
                <a:solidFill>
                  <a:schemeClr val="bg1"/>
                </a:solidFill>
              </a:rPr>
              <a:t> </a:t>
            </a:r>
            <a:r>
              <a:rPr sz="2800" dirty="0">
                <a:solidFill>
                  <a:schemeClr val="bg1"/>
                </a:solidFill>
              </a:rPr>
              <a:t>in</a:t>
            </a:r>
            <a:r>
              <a:rPr sz="2800" spc="-30" dirty="0">
                <a:solidFill>
                  <a:schemeClr val="bg1"/>
                </a:solidFill>
              </a:rPr>
              <a:t> </a:t>
            </a:r>
            <a:r>
              <a:rPr sz="2800" dirty="0">
                <a:solidFill>
                  <a:schemeClr val="bg1"/>
                </a:solidFill>
              </a:rPr>
              <a:t>your</a:t>
            </a:r>
            <a:r>
              <a:rPr sz="2800" spc="-40" dirty="0">
                <a:solidFill>
                  <a:schemeClr val="bg1"/>
                </a:solidFill>
              </a:rPr>
              <a:t> </a:t>
            </a:r>
            <a:r>
              <a:rPr sz="2800" dirty="0">
                <a:solidFill>
                  <a:schemeClr val="bg1"/>
                </a:solidFill>
              </a:rPr>
              <a:t>class</a:t>
            </a:r>
            <a:r>
              <a:rPr sz="2800" spc="-60" dirty="0">
                <a:solidFill>
                  <a:schemeClr val="bg1"/>
                </a:solidFill>
              </a:rPr>
              <a:t> </a:t>
            </a:r>
            <a:r>
              <a:rPr sz="2800" spc="-25" dirty="0">
                <a:solidFill>
                  <a:schemeClr val="bg1"/>
                </a:solidFill>
              </a:rPr>
              <a:t>are </a:t>
            </a:r>
            <a:r>
              <a:rPr sz="2800" dirty="0">
                <a:solidFill>
                  <a:schemeClr val="bg1"/>
                </a:solidFill>
              </a:rPr>
              <a:t>allergic</a:t>
            </a:r>
            <a:r>
              <a:rPr sz="2800" spc="-50" dirty="0">
                <a:solidFill>
                  <a:schemeClr val="bg1"/>
                </a:solidFill>
              </a:rPr>
              <a:t> </a:t>
            </a:r>
            <a:r>
              <a:rPr sz="2800" dirty="0">
                <a:solidFill>
                  <a:schemeClr val="bg1"/>
                </a:solidFill>
              </a:rPr>
              <a:t>to</a:t>
            </a:r>
            <a:r>
              <a:rPr sz="2800" spc="-15" dirty="0">
                <a:solidFill>
                  <a:schemeClr val="bg1"/>
                </a:solidFill>
              </a:rPr>
              <a:t> </a:t>
            </a:r>
            <a:r>
              <a:rPr sz="2800" dirty="0">
                <a:solidFill>
                  <a:schemeClr val="bg1"/>
                </a:solidFill>
              </a:rPr>
              <a:t>milk</a:t>
            </a:r>
            <a:r>
              <a:rPr sz="2800" spc="-20" dirty="0">
                <a:solidFill>
                  <a:schemeClr val="bg1"/>
                </a:solidFill>
              </a:rPr>
              <a:t> </a:t>
            </a:r>
            <a:r>
              <a:rPr sz="2800" dirty="0">
                <a:solidFill>
                  <a:schemeClr val="bg1"/>
                </a:solidFill>
              </a:rPr>
              <a:t>and</a:t>
            </a:r>
            <a:r>
              <a:rPr sz="2800" spc="-15" dirty="0">
                <a:solidFill>
                  <a:schemeClr val="bg1"/>
                </a:solidFill>
              </a:rPr>
              <a:t> </a:t>
            </a:r>
            <a:r>
              <a:rPr sz="2800" spc="-10" dirty="0">
                <a:solidFill>
                  <a:schemeClr val="bg1"/>
                </a:solidFill>
              </a:rPr>
              <a:t>peanuts.</a:t>
            </a:r>
          </a:p>
          <a:p>
            <a:pPr marL="469900" marR="781050" indent="-457200" algn="l">
              <a:lnSpc>
                <a:spcPct val="100000"/>
              </a:lnSpc>
              <a:spcBef>
                <a:spcPts val="765"/>
              </a:spcBef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300355" algn="l"/>
              </a:tabLst>
            </a:pPr>
            <a:r>
              <a:rPr sz="2800" dirty="0">
                <a:solidFill>
                  <a:schemeClr val="bg1"/>
                </a:solidFill>
              </a:rPr>
              <a:t>Before</a:t>
            </a:r>
            <a:r>
              <a:rPr sz="2800" spc="-65" dirty="0">
                <a:solidFill>
                  <a:schemeClr val="bg1"/>
                </a:solidFill>
              </a:rPr>
              <a:t> </a:t>
            </a:r>
            <a:r>
              <a:rPr sz="2800" dirty="0">
                <a:solidFill>
                  <a:schemeClr val="bg1"/>
                </a:solidFill>
              </a:rPr>
              <a:t>school,</a:t>
            </a:r>
            <a:r>
              <a:rPr sz="2800" spc="-55" dirty="0">
                <a:solidFill>
                  <a:schemeClr val="bg1"/>
                </a:solidFill>
              </a:rPr>
              <a:t> </a:t>
            </a:r>
            <a:r>
              <a:rPr sz="2800" dirty="0">
                <a:solidFill>
                  <a:schemeClr val="bg1"/>
                </a:solidFill>
              </a:rPr>
              <a:t>you</a:t>
            </a:r>
            <a:r>
              <a:rPr sz="2800" spc="-60" dirty="0">
                <a:solidFill>
                  <a:schemeClr val="bg1"/>
                </a:solidFill>
              </a:rPr>
              <a:t> </a:t>
            </a:r>
            <a:r>
              <a:rPr sz="2800" spc="-25" dirty="0">
                <a:solidFill>
                  <a:schemeClr val="bg1"/>
                </a:solidFill>
              </a:rPr>
              <a:t>ate </a:t>
            </a:r>
            <a:r>
              <a:rPr sz="2800" dirty="0">
                <a:solidFill>
                  <a:schemeClr val="bg1"/>
                </a:solidFill>
              </a:rPr>
              <a:t>peanut</a:t>
            </a:r>
            <a:r>
              <a:rPr sz="2800" spc="-40" dirty="0">
                <a:solidFill>
                  <a:schemeClr val="bg1"/>
                </a:solidFill>
              </a:rPr>
              <a:t> </a:t>
            </a:r>
            <a:r>
              <a:rPr sz="2800" dirty="0">
                <a:solidFill>
                  <a:schemeClr val="bg1"/>
                </a:solidFill>
              </a:rPr>
              <a:t>butter</a:t>
            </a:r>
            <a:r>
              <a:rPr sz="2800" spc="-40" dirty="0">
                <a:solidFill>
                  <a:schemeClr val="bg1"/>
                </a:solidFill>
              </a:rPr>
              <a:t> </a:t>
            </a:r>
            <a:r>
              <a:rPr sz="2800" dirty="0">
                <a:solidFill>
                  <a:schemeClr val="bg1"/>
                </a:solidFill>
              </a:rPr>
              <a:t>toast</a:t>
            </a:r>
            <a:r>
              <a:rPr sz="2800" spc="-35" dirty="0">
                <a:solidFill>
                  <a:schemeClr val="bg1"/>
                </a:solidFill>
              </a:rPr>
              <a:t> </a:t>
            </a:r>
            <a:r>
              <a:rPr sz="2800" spc="-25" dirty="0">
                <a:solidFill>
                  <a:schemeClr val="bg1"/>
                </a:solidFill>
              </a:rPr>
              <a:t>and </a:t>
            </a:r>
            <a:r>
              <a:rPr sz="2800" dirty="0">
                <a:solidFill>
                  <a:schemeClr val="bg1"/>
                </a:solidFill>
              </a:rPr>
              <a:t>drank</a:t>
            </a:r>
            <a:r>
              <a:rPr sz="2800" spc="-15" dirty="0">
                <a:solidFill>
                  <a:schemeClr val="bg1"/>
                </a:solidFill>
              </a:rPr>
              <a:t> </a:t>
            </a:r>
            <a:r>
              <a:rPr sz="2800" dirty="0">
                <a:solidFill>
                  <a:schemeClr val="bg1"/>
                </a:solidFill>
              </a:rPr>
              <a:t>a</a:t>
            </a:r>
            <a:r>
              <a:rPr sz="2800" spc="15" dirty="0">
                <a:solidFill>
                  <a:schemeClr val="bg1"/>
                </a:solidFill>
              </a:rPr>
              <a:t> </a:t>
            </a:r>
            <a:r>
              <a:rPr sz="2800" dirty="0">
                <a:solidFill>
                  <a:schemeClr val="bg1"/>
                </a:solidFill>
              </a:rPr>
              <a:t>glass</a:t>
            </a:r>
            <a:r>
              <a:rPr sz="2800" spc="-15" dirty="0">
                <a:solidFill>
                  <a:schemeClr val="bg1"/>
                </a:solidFill>
              </a:rPr>
              <a:t> </a:t>
            </a:r>
            <a:r>
              <a:rPr sz="2800" dirty="0">
                <a:solidFill>
                  <a:schemeClr val="bg1"/>
                </a:solidFill>
              </a:rPr>
              <a:t>of</a:t>
            </a:r>
            <a:r>
              <a:rPr sz="2800" spc="-5" dirty="0">
                <a:solidFill>
                  <a:schemeClr val="bg1"/>
                </a:solidFill>
              </a:rPr>
              <a:t> </a:t>
            </a:r>
            <a:r>
              <a:rPr sz="2800" spc="-10" dirty="0">
                <a:solidFill>
                  <a:schemeClr val="bg1"/>
                </a:solidFill>
              </a:rPr>
              <a:t>milk.</a:t>
            </a:r>
          </a:p>
        </p:txBody>
      </p:sp>
      <p:pic>
        <p:nvPicPr>
          <p:cNvPr id="4" name="object 4" descr="A peanut butter and jelly sandwich on a plate&#10;&#10;Description automatically generated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4365" y="1662246"/>
            <a:ext cx="4563435" cy="3030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76162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E69E6AE-D834-7BB5-9733-96AFEDE052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8779121-23DF-D7A0-3973-AD5628D89162}"/>
              </a:ext>
            </a:extLst>
          </p:cNvPr>
          <p:cNvSpPr/>
          <p:nvPr/>
        </p:nvSpPr>
        <p:spPr>
          <a:xfrm>
            <a:off x="5499100" y="0"/>
            <a:ext cx="3657600" cy="2514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C657D1-1AB1-FE39-DBCB-3FF77677C044}"/>
              </a:ext>
            </a:extLst>
          </p:cNvPr>
          <p:cNvSpPr txBox="1"/>
          <p:nvPr/>
        </p:nvSpPr>
        <p:spPr>
          <a:xfrm>
            <a:off x="5791200" y="76200"/>
            <a:ext cx="3048000" cy="2382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lvl="1">
              <a:spcBef>
                <a:spcPts val="105"/>
              </a:spcBef>
            </a:pPr>
            <a:r>
              <a:rPr lang="en-US" sz="2800" b="1" dirty="0">
                <a:solidFill>
                  <a:srgbClr val="19A8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A</a:t>
            </a:r>
            <a:r>
              <a:rPr lang="en-US" sz="2800" b="1" spc="-80" dirty="0">
                <a:solidFill>
                  <a:srgbClr val="19A8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 </a:t>
            </a:r>
            <a:r>
              <a:rPr lang="en-US" sz="2800" b="1" dirty="0">
                <a:solidFill>
                  <a:srgbClr val="19A8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PAL</a:t>
            </a:r>
            <a:r>
              <a:rPr lang="en-US" sz="2800" b="1" spc="-60" dirty="0">
                <a:solidFill>
                  <a:srgbClr val="19A8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 </a:t>
            </a:r>
            <a:r>
              <a:rPr lang="en-US" sz="2800" b="1" spc="-10" dirty="0">
                <a:solidFill>
                  <a:srgbClr val="19A8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would…</a:t>
            </a:r>
          </a:p>
          <a:p>
            <a:pPr marL="12700" marR="5080" lvl="1">
              <a:spcBef>
                <a:spcPts val="105"/>
              </a:spcBef>
            </a:pPr>
            <a:r>
              <a:rPr lang="en-US"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Wash</a:t>
            </a:r>
            <a:r>
              <a:rPr lang="en-US" sz="2400" b="1" spc="-4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lang="en-US"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your</a:t>
            </a:r>
            <a:r>
              <a:rPr lang="en-US" sz="2400" b="1" spc="-4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lang="en-US"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hands</a:t>
            </a:r>
            <a:r>
              <a:rPr lang="en-US" sz="2400" b="1" spc="-3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lang="en-US"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and</a:t>
            </a:r>
            <a:r>
              <a:rPr lang="en-US" sz="2400" b="1" spc="-2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lang="en-US"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face</a:t>
            </a:r>
            <a:r>
              <a:rPr lang="en-US" sz="2400" b="1" spc="-5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lang="en-US" sz="2400" b="1" spc="-2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with </a:t>
            </a:r>
            <a:r>
              <a:rPr lang="en-US"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soap</a:t>
            </a:r>
            <a:r>
              <a:rPr lang="en-US" sz="2400" b="1" spc="-6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lang="en-US"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and</a:t>
            </a:r>
            <a:r>
              <a:rPr lang="en-US" sz="2400" b="1" spc="-5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lang="en-US"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water</a:t>
            </a:r>
            <a:r>
              <a:rPr lang="en-US" sz="2400" b="1" spc="-4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lang="en-US"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before</a:t>
            </a:r>
            <a:r>
              <a:rPr lang="en-US" sz="2400" b="1" spc="-6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lang="en-US" sz="2400" b="1" spc="-1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leaving </a:t>
            </a:r>
            <a:r>
              <a:rPr lang="en-US"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for</a:t>
            </a:r>
            <a:r>
              <a:rPr lang="en-US" sz="2400" b="1" spc="-8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lang="en-US" sz="2400" b="1" spc="-1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school.</a:t>
            </a:r>
          </a:p>
        </p:txBody>
      </p:sp>
    </p:spTree>
    <p:extLst>
      <p:ext uri="{BB962C8B-B14F-4D97-AF65-F5344CB8AC3E}">
        <p14:creationId xmlns:p14="http://schemas.microsoft.com/office/powerpoint/2010/main" val="1676688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neon sign on a brick wall&#10;&#10;Description automatically generated">
            <a:extLst>
              <a:ext uri="{FF2B5EF4-FFF2-40B4-BE49-F238E27FC236}">
                <a16:creationId xmlns:a16="http://schemas.microsoft.com/office/drawing/2014/main" id="{6F61155D-EA8B-35AF-1828-A0E1000910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4595"/>
            <a:ext cx="9144000" cy="616059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body" idx="4294967295"/>
          </p:nvPr>
        </p:nvSpPr>
        <p:spPr>
          <a:xfrm>
            <a:off x="2209800" y="4585489"/>
            <a:ext cx="5492750" cy="44371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Montserrat" pitchFamily="2" charset="0"/>
                <a:hlinkClick r:id="rId3"/>
              </a:rPr>
              <a:t>www.foodallergy.org/teens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300207-8A0C-BDEB-E1DB-74382CDE8130}"/>
              </a:ext>
            </a:extLst>
          </p:cNvPr>
          <p:cNvSpPr txBox="1"/>
          <p:nvPr/>
        </p:nvSpPr>
        <p:spPr>
          <a:xfrm>
            <a:off x="1835466" y="404878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Montserrat" pitchFamily="2" charset="0"/>
              </a:rPr>
              <a:t>Learn more and get involved</a:t>
            </a:r>
            <a:r>
              <a:rPr lang="en-US" sz="2800" b="1" dirty="0">
                <a:solidFill>
                  <a:schemeClr val="accent4"/>
                </a:solidFill>
                <a:latin typeface="Montserrat" pitchFamily="2" charset="0"/>
              </a:rPr>
              <a:t>: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D37D718-027D-5493-9438-71CC6E69A96C}"/>
              </a:ext>
            </a:extLst>
          </p:cNvPr>
          <p:cNvGrpSpPr/>
          <p:nvPr/>
        </p:nvGrpSpPr>
        <p:grpSpPr>
          <a:xfrm>
            <a:off x="0" y="6080606"/>
            <a:ext cx="9144000" cy="777394"/>
            <a:chOff x="0" y="6080606"/>
            <a:chExt cx="9144000" cy="77739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1762AB6-EE55-AB02-3BAD-75542A765D95}"/>
                </a:ext>
              </a:extLst>
            </p:cNvPr>
            <p:cNvSpPr/>
            <p:nvPr/>
          </p:nvSpPr>
          <p:spPr>
            <a:xfrm>
              <a:off x="0" y="6080606"/>
              <a:ext cx="9144000" cy="76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39B2C56-A353-6586-CB9A-9D4742141723}"/>
                </a:ext>
              </a:extLst>
            </p:cNvPr>
            <p:cNvSpPr txBox="1"/>
            <p:nvPr/>
          </p:nvSpPr>
          <p:spPr>
            <a:xfrm>
              <a:off x="304800" y="6477000"/>
              <a:ext cx="5580376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l"/>
              <a:r>
                <a:rPr lang="en-US" sz="1200">
                  <a:solidFill>
                    <a:schemeClr val="bg1"/>
                  </a:solidFill>
                </a:rPr>
                <a:t>© </a:t>
              </a:r>
              <a:r>
                <a:rPr lang="en-US" sz="1200">
                  <a:solidFill>
                    <a:schemeClr val="bg1"/>
                  </a:solidFill>
                  <a:latin typeface="+mn-lt"/>
                </a:rPr>
                <a:t>Food Allergy Research &amp; Education (FARE), 2023</a:t>
              </a:r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21" name="Picture 20" descr="A logo with white text">
              <a:extLst>
                <a:ext uri="{FF2B5EF4-FFF2-40B4-BE49-F238E27FC236}">
                  <a16:creationId xmlns:a16="http://schemas.microsoft.com/office/drawing/2014/main" id="{2473D379-7B4D-367D-6DB9-BBB26C14E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39000" y="6094013"/>
              <a:ext cx="1896112" cy="7639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2A97902-4CF3-CD19-16FF-08D5C2EA2D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0200" y="0"/>
            <a:ext cx="7543800" cy="6080606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object 5"/>
          <p:cNvSpPr txBox="1"/>
          <p:nvPr/>
        </p:nvSpPr>
        <p:spPr>
          <a:xfrm>
            <a:off x="0" y="0"/>
            <a:ext cx="3428999" cy="6703758"/>
          </a:xfrm>
          <a:prstGeom prst="rect">
            <a:avLst/>
          </a:prstGeom>
          <a:solidFill>
            <a:srgbClr val="7030A0"/>
          </a:solidFill>
        </p:spPr>
        <p:txBody>
          <a:bodyPr vert="horz" wrap="square" lIns="0" tIns="12065" rIns="0" bIns="0" rtlCol="0" anchor="t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  <a:buClr>
                <a:srgbClr val="009AA6"/>
              </a:buClr>
              <a:tabLst>
                <a:tab pos="239395" algn="l"/>
              </a:tabLst>
            </a:pPr>
            <a:endParaRPr lang="en-US" sz="2400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  <a:p>
            <a:pPr marL="12065" marR="5080" algn="ctr">
              <a:lnSpc>
                <a:spcPct val="100000"/>
              </a:lnSpc>
              <a:spcBef>
                <a:spcPts val="95"/>
              </a:spcBef>
              <a:buClr>
                <a:srgbClr val="009AA6"/>
              </a:buClr>
              <a:tabLst>
                <a:tab pos="239395" algn="l"/>
              </a:tabLst>
            </a:pPr>
            <a:endParaRPr lang="en-US" sz="2400" b="1" dirty="0">
              <a:solidFill>
                <a:schemeClr val="accent5"/>
              </a:solidFill>
              <a:latin typeface="Montserrat" pitchFamily="2" charset="0"/>
            </a:endParaRPr>
          </a:p>
          <a:p>
            <a:pPr marL="12065" marR="5080" algn="ctr">
              <a:lnSpc>
                <a:spcPct val="100000"/>
              </a:lnSpc>
              <a:spcBef>
                <a:spcPts val="95"/>
              </a:spcBef>
              <a:buClr>
                <a:srgbClr val="009AA6"/>
              </a:buClr>
              <a:tabLst>
                <a:tab pos="239395" algn="l"/>
              </a:tabLst>
            </a:pPr>
            <a:endParaRPr lang="en-US" sz="2400" b="1" dirty="0">
              <a:solidFill>
                <a:schemeClr val="accent5"/>
              </a:solidFill>
              <a:latin typeface="Montserrat" pitchFamily="2" charset="0"/>
            </a:endParaRPr>
          </a:p>
          <a:p>
            <a:pPr marL="12065" marR="5080" algn="ctr">
              <a:lnSpc>
                <a:spcPct val="100000"/>
              </a:lnSpc>
              <a:spcBef>
                <a:spcPts val="95"/>
              </a:spcBef>
              <a:buClr>
                <a:srgbClr val="009AA6"/>
              </a:buClr>
              <a:tabLst>
                <a:tab pos="239395" algn="l"/>
              </a:tabLst>
            </a:pPr>
            <a:r>
              <a:rPr lang="en-US" sz="2400" b="1" dirty="0">
                <a:solidFill>
                  <a:schemeClr val="bg1"/>
                </a:solidFill>
                <a:latin typeface="Montserrat"/>
              </a:rPr>
              <a:t>Food</a:t>
            </a:r>
            <a:r>
              <a:rPr lang="en-US" sz="2400" b="1" spc="-40" dirty="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Montserrat"/>
              </a:rPr>
              <a:t>allergies</a:t>
            </a:r>
            <a:r>
              <a:rPr lang="en-US" sz="2400" b="1" spc="-20" dirty="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Montserrat"/>
              </a:rPr>
              <a:t>are</a:t>
            </a:r>
            <a:r>
              <a:rPr lang="en-US" sz="2400" b="1" spc="10" dirty="0">
                <a:solidFill>
                  <a:schemeClr val="bg1"/>
                </a:solidFill>
                <a:latin typeface="Montserrat"/>
              </a:rPr>
              <a:t> very </a:t>
            </a:r>
            <a:r>
              <a:rPr lang="en-US" sz="2400" b="1" dirty="0">
                <a:solidFill>
                  <a:schemeClr val="bg1"/>
                </a:solidFill>
                <a:latin typeface="Montserrat"/>
              </a:rPr>
              <a:t>serious, affecting </a:t>
            </a:r>
            <a:r>
              <a:rPr lang="en-US" sz="2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33 million Americans.</a:t>
            </a:r>
            <a:endParaRPr lang="en-US" sz="2400" b="1" spc="-2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</a:endParaRPr>
          </a:p>
          <a:p>
            <a:pPr marL="12065" marR="5080" algn="ctr">
              <a:lnSpc>
                <a:spcPct val="100000"/>
              </a:lnSpc>
              <a:spcBef>
                <a:spcPts val="95"/>
              </a:spcBef>
              <a:buClr>
                <a:srgbClr val="009AA6"/>
              </a:buClr>
              <a:tabLst>
                <a:tab pos="239395" algn="l"/>
              </a:tabLst>
            </a:pPr>
            <a:endParaRPr lang="en-US" sz="2400" b="1" spc="-20" dirty="0">
              <a:solidFill>
                <a:schemeClr val="accent5"/>
              </a:solidFill>
              <a:latin typeface="Montserrat" pitchFamily="2" charset="0"/>
            </a:endParaRPr>
          </a:p>
          <a:p>
            <a:pPr marL="12065" marR="5080" algn="ctr">
              <a:spcBef>
                <a:spcPts val="95"/>
              </a:spcBef>
              <a:buClr>
                <a:srgbClr val="009AA6"/>
              </a:buClr>
              <a:tabLst>
                <a:tab pos="239395" algn="l"/>
              </a:tabLst>
            </a:pPr>
            <a:r>
              <a:rPr lang="en-US" sz="22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cs typeface="Franklin Gothic Book"/>
              </a:rPr>
              <a:t>1</a:t>
            </a:r>
            <a:r>
              <a:rPr lang="en-US" sz="2200" b="1" spc="-7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cs typeface="Franklin Gothic Book"/>
              </a:rPr>
              <a:t> </a:t>
            </a:r>
            <a:r>
              <a:rPr lang="en-US" sz="22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cs typeface="Franklin Gothic Book"/>
              </a:rPr>
              <a:t>in</a:t>
            </a:r>
            <a:r>
              <a:rPr lang="en-US" sz="2200" b="1" spc="-7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cs typeface="Franklin Gothic Book"/>
              </a:rPr>
              <a:t> </a:t>
            </a:r>
            <a:r>
              <a:rPr lang="en-US" sz="22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cs typeface="Franklin Gothic Book"/>
              </a:rPr>
              <a:t>13</a:t>
            </a:r>
            <a:r>
              <a:rPr lang="en-US" sz="2200" b="1" spc="-8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cs typeface="Franklin Gothic Book"/>
              </a:rPr>
              <a:t> </a:t>
            </a:r>
            <a:r>
              <a:rPr lang="en-US" sz="2200" b="1" dirty="0">
                <a:solidFill>
                  <a:schemeClr val="bg1"/>
                </a:solidFill>
                <a:latin typeface="Montserrat"/>
                <a:cs typeface="Franklin Gothic Book"/>
              </a:rPr>
              <a:t>kids</a:t>
            </a:r>
            <a:r>
              <a:rPr lang="en-US" sz="2200" b="1" spc="-55" dirty="0">
                <a:solidFill>
                  <a:schemeClr val="bg1"/>
                </a:solidFill>
                <a:latin typeface="Montserrat"/>
                <a:cs typeface="Franklin Gothic Book"/>
              </a:rPr>
              <a:t> </a:t>
            </a:r>
            <a:r>
              <a:rPr lang="en-US" sz="2200" b="1" dirty="0">
                <a:solidFill>
                  <a:schemeClr val="bg1"/>
                </a:solidFill>
                <a:latin typeface="Montserrat"/>
                <a:cs typeface="Franklin Gothic Book"/>
              </a:rPr>
              <a:t>has</a:t>
            </a:r>
            <a:r>
              <a:rPr lang="en-US" sz="2200" b="1" spc="-60" dirty="0">
                <a:solidFill>
                  <a:schemeClr val="bg1"/>
                </a:solidFill>
                <a:latin typeface="Montserrat"/>
                <a:cs typeface="Franklin Gothic Book"/>
              </a:rPr>
              <a:t> </a:t>
            </a:r>
            <a:r>
              <a:rPr lang="en-US" sz="2200" b="1" dirty="0">
                <a:solidFill>
                  <a:schemeClr val="bg1"/>
                </a:solidFill>
                <a:latin typeface="Montserrat"/>
                <a:cs typeface="Franklin Gothic Book"/>
              </a:rPr>
              <a:t>a</a:t>
            </a:r>
            <a:r>
              <a:rPr lang="en-US" sz="2200" b="1" spc="-75" dirty="0">
                <a:solidFill>
                  <a:schemeClr val="bg1"/>
                </a:solidFill>
                <a:latin typeface="Montserrat"/>
                <a:cs typeface="Franklin Gothic Book"/>
              </a:rPr>
              <a:t> </a:t>
            </a:r>
            <a:endParaRPr lang="en-US" sz="2200" b="1" spc="-75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  <a:p>
            <a:pPr marL="12065" marR="5080" algn="ctr">
              <a:lnSpc>
                <a:spcPct val="100000"/>
              </a:lnSpc>
              <a:spcBef>
                <a:spcPts val="95"/>
              </a:spcBef>
              <a:buClr>
                <a:srgbClr val="009AA6"/>
              </a:buClr>
              <a:tabLst>
                <a:tab pos="239395" algn="l"/>
              </a:tabLst>
            </a:pPr>
            <a:r>
              <a:rPr lang="en-US" sz="2200" b="1" dirty="0">
                <a:solidFill>
                  <a:schemeClr val="bg1"/>
                </a:solidFill>
                <a:latin typeface="Montserrat"/>
                <a:cs typeface="Franklin Gothic Book"/>
              </a:rPr>
              <a:t>food</a:t>
            </a:r>
            <a:r>
              <a:rPr lang="en-US" sz="2200" b="1" spc="-75" dirty="0">
                <a:solidFill>
                  <a:schemeClr val="bg1"/>
                </a:solidFill>
                <a:latin typeface="Montserrat"/>
                <a:cs typeface="Franklin Gothic Book"/>
              </a:rPr>
              <a:t> </a:t>
            </a:r>
            <a:r>
              <a:rPr lang="en-US" sz="2200" b="1" spc="-10" dirty="0">
                <a:solidFill>
                  <a:schemeClr val="bg1"/>
                </a:solidFill>
                <a:latin typeface="Montserrat"/>
                <a:cs typeface="Franklin Gothic Book"/>
              </a:rPr>
              <a:t>allergy.</a:t>
            </a:r>
            <a:r>
              <a:rPr lang="en-US" sz="2200" b="1" spc="-40" dirty="0">
                <a:solidFill>
                  <a:schemeClr val="bg1"/>
                </a:solidFill>
                <a:latin typeface="Montserrat"/>
                <a:cs typeface="Franklin Gothic Book"/>
              </a:rPr>
              <a:t> </a:t>
            </a:r>
            <a:endParaRPr lang="en-US" sz="2200" b="1" spc="-40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  <a:p>
            <a:pPr marL="12065" marR="5080" algn="ctr">
              <a:lnSpc>
                <a:spcPct val="100000"/>
              </a:lnSpc>
              <a:spcBef>
                <a:spcPts val="95"/>
              </a:spcBef>
              <a:buClr>
                <a:srgbClr val="009AA6"/>
              </a:buClr>
              <a:tabLst>
                <a:tab pos="239395" algn="l"/>
              </a:tabLst>
            </a:pPr>
            <a:endParaRPr lang="en-US" sz="2200" b="1" spc="-40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  <a:p>
            <a:pPr marL="12065" marR="5080" algn="ctr">
              <a:lnSpc>
                <a:spcPct val="100000"/>
              </a:lnSpc>
              <a:spcBef>
                <a:spcPts val="95"/>
              </a:spcBef>
              <a:buClr>
                <a:srgbClr val="009AA6"/>
              </a:buClr>
              <a:tabLst>
                <a:tab pos="239395" algn="l"/>
              </a:tabLst>
            </a:pPr>
            <a:r>
              <a:rPr lang="en-US" sz="2200" b="1" dirty="0">
                <a:solidFill>
                  <a:schemeClr val="bg1"/>
                </a:solidFill>
                <a:latin typeface="Montserrat"/>
                <a:cs typeface="Franklin Gothic Book"/>
              </a:rPr>
              <a:t>That’s</a:t>
            </a:r>
            <a:r>
              <a:rPr lang="en-US" sz="2200" b="1" spc="-60" dirty="0">
                <a:solidFill>
                  <a:schemeClr val="bg1"/>
                </a:solidFill>
                <a:latin typeface="Montserrat"/>
                <a:cs typeface="Franklin Gothic Book"/>
              </a:rPr>
              <a:t> </a:t>
            </a:r>
            <a:r>
              <a:rPr lang="en-US" sz="22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cs typeface="Franklin Gothic Book"/>
              </a:rPr>
              <a:t>two</a:t>
            </a:r>
            <a:r>
              <a:rPr lang="en-US" sz="2200" b="1" spc="-65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cs typeface="Franklin Gothic Book"/>
              </a:rPr>
              <a:t> </a:t>
            </a:r>
            <a:r>
              <a:rPr lang="en-US" sz="22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cs typeface="Franklin Gothic Book"/>
              </a:rPr>
              <a:t>kids</a:t>
            </a:r>
            <a:r>
              <a:rPr lang="en-US" sz="2200" b="1" spc="-6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cs typeface="Franklin Gothic Book"/>
              </a:rPr>
              <a:t> </a:t>
            </a:r>
            <a:r>
              <a:rPr lang="en-US" sz="2200" b="1" spc="-25" dirty="0">
                <a:solidFill>
                  <a:schemeClr val="bg1"/>
                </a:solidFill>
                <a:latin typeface="Montserrat"/>
                <a:cs typeface="Franklin Gothic Book"/>
              </a:rPr>
              <a:t>in </a:t>
            </a:r>
            <a:r>
              <a:rPr lang="en-US" sz="2200" b="1" dirty="0">
                <a:solidFill>
                  <a:schemeClr val="bg1"/>
                </a:solidFill>
                <a:latin typeface="Montserrat"/>
                <a:cs typeface="Franklin Gothic Book"/>
              </a:rPr>
              <a:t>every</a:t>
            </a:r>
            <a:r>
              <a:rPr lang="en-US" sz="2200" b="1" spc="-70" dirty="0">
                <a:solidFill>
                  <a:schemeClr val="bg1"/>
                </a:solidFill>
                <a:latin typeface="Montserrat"/>
                <a:cs typeface="Franklin Gothic Book"/>
              </a:rPr>
              <a:t> </a:t>
            </a:r>
            <a:r>
              <a:rPr lang="en-US" sz="2200" b="1" spc="-10" dirty="0">
                <a:solidFill>
                  <a:schemeClr val="bg1"/>
                </a:solidFill>
                <a:latin typeface="Montserrat"/>
                <a:cs typeface="Franklin Gothic Book"/>
              </a:rPr>
              <a:t>classroom!</a:t>
            </a:r>
          </a:p>
          <a:p>
            <a:pPr marL="12065" marR="5080" algn="ctr">
              <a:lnSpc>
                <a:spcPct val="100000"/>
              </a:lnSpc>
              <a:spcBef>
                <a:spcPts val="95"/>
              </a:spcBef>
              <a:buClr>
                <a:srgbClr val="009AA6"/>
              </a:buClr>
              <a:tabLst>
                <a:tab pos="239395" algn="l"/>
              </a:tabLst>
            </a:pPr>
            <a:endParaRPr lang="en-US" sz="2200" b="1" spc="-10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  <a:p>
            <a:pPr marL="12065" marR="5080" algn="ctr">
              <a:lnSpc>
                <a:spcPct val="100000"/>
              </a:lnSpc>
              <a:spcBef>
                <a:spcPts val="95"/>
              </a:spcBef>
              <a:buClr>
                <a:srgbClr val="009AA6"/>
              </a:buClr>
              <a:tabLst>
                <a:tab pos="239395" algn="l"/>
              </a:tabLst>
            </a:pPr>
            <a:endParaRPr lang="en-US" sz="2400" b="1" spc="-10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  <a:p>
            <a:pPr marL="12065" marR="5080" algn="ctr">
              <a:lnSpc>
                <a:spcPct val="100000"/>
              </a:lnSpc>
              <a:spcBef>
                <a:spcPts val="95"/>
              </a:spcBef>
              <a:buClr>
                <a:srgbClr val="009AA6"/>
              </a:buClr>
              <a:tabLst>
                <a:tab pos="239395" algn="l"/>
              </a:tabLst>
            </a:pPr>
            <a:endParaRPr lang="en-US" sz="2400" b="1" spc="-10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  <a:p>
            <a:pPr marL="12065" marR="5080" algn="ctr">
              <a:lnSpc>
                <a:spcPct val="100000"/>
              </a:lnSpc>
              <a:spcBef>
                <a:spcPts val="95"/>
              </a:spcBef>
              <a:buClr>
                <a:srgbClr val="009AA6"/>
              </a:buClr>
              <a:tabLst>
                <a:tab pos="239395" algn="l"/>
              </a:tabLst>
            </a:pPr>
            <a:endParaRPr lang="en-US" sz="2400" b="1" spc="-10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  <a:p>
            <a:pPr marL="12065" marR="5080">
              <a:lnSpc>
                <a:spcPct val="100000"/>
              </a:lnSpc>
              <a:spcBef>
                <a:spcPts val="95"/>
              </a:spcBef>
              <a:buClr>
                <a:srgbClr val="009AA6"/>
              </a:buClr>
              <a:tabLst>
                <a:tab pos="239395" algn="l"/>
              </a:tabLst>
            </a:pPr>
            <a:endParaRPr sz="2800" b="1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47D1ED-B921-3481-A8BE-25186ADC8F51}"/>
              </a:ext>
            </a:extLst>
          </p:cNvPr>
          <p:cNvGrpSpPr/>
          <p:nvPr/>
        </p:nvGrpSpPr>
        <p:grpSpPr>
          <a:xfrm>
            <a:off x="0" y="6080606"/>
            <a:ext cx="9144000" cy="777394"/>
            <a:chOff x="0" y="6080606"/>
            <a:chExt cx="9144000" cy="777394"/>
          </a:xfrm>
        </p:grpSpPr>
        <p:sp>
          <p:nvSpPr>
            <p:cNvPr id="3" name="object 3"/>
            <p:cNvSpPr txBox="1"/>
            <p:nvPr/>
          </p:nvSpPr>
          <p:spPr>
            <a:xfrm>
              <a:off x="8915471" y="6596484"/>
              <a:ext cx="92710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FFFFFF"/>
                  </a:solidFill>
                  <a:latin typeface="Franklin Gothic Medium"/>
                  <a:cs typeface="Franklin Gothic Medium"/>
                </a:rPr>
                <a:t>2</a:t>
              </a:r>
              <a:endParaRPr sz="900">
                <a:latin typeface="Franklin Gothic Medium"/>
                <a:cs typeface="Franklin Gothic Medium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4B73EEB-BB4E-4575-61C0-66567A607B87}"/>
                </a:ext>
              </a:extLst>
            </p:cNvPr>
            <p:cNvSpPr txBox="1"/>
            <p:nvPr/>
          </p:nvSpPr>
          <p:spPr>
            <a:xfrm>
              <a:off x="381542" y="6384416"/>
              <a:ext cx="6324600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</a:rPr>
                <a:t>© Food Allergy Research &amp; Education (FARE), July 2023</a:t>
              </a:r>
            </a:p>
          </p:txBody>
        </p:sp>
        <p:sp>
          <p:nvSpPr>
            <p:cNvPr id="10" name="object 3">
              <a:extLst>
                <a:ext uri="{FF2B5EF4-FFF2-40B4-BE49-F238E27FC236}">
                  <a16:creationId xmlns:a16="http://schemas.microsoft.com/office/drawing/2014/main" id="{F297441E-5118-0283-7C34-017C32B27F6B}"/>
                </a:ext>
              </a:extLst>
            </p:cNvPr>
            <p:cNvSpPr txBox="1"/>
            <p:nvPr/>
          </p:nvSpPr>
          <p:spPr>
            <a:xfrm>
              <a:off x="8915471" y="6596484"/>
              <a:ext cx="92710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FFFFFF"/>
                  </a:solidFill>
                  <a:latin typeface="Franklin Gothic Medium"/>
                  <a:cs typeface="Franklin Gothic Medium"/>
                </a:rPr>
                <a:t>7</a:t>
              </a:r>
              <a:endParaRPr sz="900">
                <a:latin typeface="Franklin Gothic Medium"/>
                <a:cs typeface="Franklin Gothic Medium"/>
              </a:endParaRPr>
            </a:p>
          </p:txBody>
        </p:sp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34720134-E278-255F-1D86-688C9572D650}"/>
                </a:ext>
              </a:extLst>
            </p:cNvPr>
            <p:cNvSpPr txBox="1"/>
            <p:nvPr/>
          </p:nvSpPr>
          <p:spPr>
            <a:xfrm>
              <a:off x="8915471" y="6596484"/>
              <a:ext cx="92710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FFFFFF"/>
                  </a:solidFill>
                  <a:latin typeface="Franklin Gothic Medium"/>
                  <a:cs typeface="Franklin Gothic Medium"/>
                </a:rPr>
                <a:t>9</a:t>
              </a:r>
              <a:endParaRPr sz="900">
                <a:latin typeface="Franklin Gothic Medium"/>
                <a:cs typeface="Franklin Gothic Medium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3E1C9A-8F02-BDAA-9DEB-2F8368B41F0F}"/>
                </a:ext>
              </a:extLst>
            </p:cNvPr>
            <p:cNvSpPr/>
            <p:nvPr/>
          </p:nvSpPr>
          <p:spPr>
            <a:xfrm>
              <a:off x="0" y="6096000"/>
              <a:ext cx="9144000" cy="76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B879C8-7B94-96D0-1077-DF00716F6DCA}"/>
                </a:ext>
              </a:extLst>
            </p:cNvPr>
            <p:cNvSpPr txBox="1"/>
            <p:nvPr/>
          </p:nvSpPr>
          <p:spPr>
            <a:xfrm>
              <a:off x="304800" y="6477000"/>
              <a:ext cx="5580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Food Allergy Research &amp; Education (FARE), 2023</a:t>
              </a:r>
            </a:p>
          </p:txBody>
        </p:sp>
        <p:pic>
          <p:nvPicPr>
            <p:cNvPr id="14" name="Picture 13" descr="A logo with white text">
              <a:extLst>
                <a:ext uri="{FF2B5EF4-FFF2-40B4-BE49-F238E27FC236}">
                  <a16:creationId xmlns:a16="http://schemas.microsoft.com/office/drawing/2014/main" id="{E120C140-A29E-D41C-03EF-E2D100E20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39000" y="6094013"/>
              <a:ext cx="1896112" cy="763987"/>
            </a:xfrm>
            <a:prstGeom prst="rect">
              <a:avLst/>
            </a:prstGeom>
          </p:spPr>
        </p:pic>
        <p:pic>
          <p:nvPicPr>
            <p:cNvPr id="15" name="Graphic 14" descr="Badge Copyright outline">
              <a:extLst>
                <a:ext uri="{FF2B5EF4-FFF2-40B4-BE49-F238E27FC236}">
                  <a16:creationId xmlns:a16="http://schemas.microsoft.com/office/drawing/2014/main" id="{7FD23CD0-D561-FF0B-8ACB-0E6DA37B7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8600" y="6544312"/>
              <a:ext cx="161288" cy="161288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859888B-7CE3-5E1F-A16B-C60CBDA11658}"/>
                </a:ext>
              </a:extLst>
            </p:cNvPr>
            <p:cNvGrpSpPr/>
            <p:nvPr/>
          </p:nvGrpSpPr>
          <p:grpSpPr>
            <a:xfrm>
              <a:off x="0" y="6080606"/>
              <a:ext cx="9144000" cy="777394"/>
              <a:chOff x="0" y="6080606"/>
              <a:chExt cx="9144000" cy="777394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C78C366-78CA-D4B8-0A8B-35408E99716C}"/>
                  </a:ext>
                </a:extLst>
              </p:cNvPr>
              <p:cNvSpPr/>
              <p:nvPr/>
            </p:nvSpPr>
            <p:spPr>
              <a:xfrm>
                <a:off x="0" y="6080606"/>
                <a:ext cx="9144000" cy="762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2C238D0-8912-D44C-4A5D-9D9CA9C0553D}"/>
                  </a:ext>
                </a:extLst>
              </p:cNvPr>
              <p:cNvSpPr txBox="1"/>
              <p:nvPr/>
            </p:nvSpPr>
            <p:spPr>
              <a:xfrm>
                <a:off x="136902" y="6399508"/>
                <a:ext cx="5580376" cy="27699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l"/>
                <a:r>
                  <a:rPr lang="en-US" sz="1200" dirty="0">
                    <a:solidFill>
                      <a:schemeClr val="bg1"/>
                    </a:solidFill>
                  </a:rPr>
                  <a:t>© </a:t>
                </a:r>
                <a:r>
                  <a:rPr lang="en-US" sz="1200" dirty="0">
                    <a:solidFill>
                      <a:schemeClr val="bg1"/>
                    </a:solidFill>
                    <a:latin typeface="+mn-lt"/>
                  </a:rPr>
                  <a:t>Food Allergy Research &amp; Education (FARE), 2023</a:t>
                </a:r>
                <a:endParaRPr lang="en-US" sz="1200" dirty="0">
                  <a:solidFill>
                    <a:schemeClr val="bg1"/>
                  </a:solidFill>
                  <a:latin typeface="Calibri"/>
                  <a:cs typeface="Calibri"/>
                </a:endParaRPr>
              </a:p>
            </p:txBody>
          </p:sp>
          <p:pic>
            <p:nvPicPr>
              <p:cNvPr id="18" name="Picture 17" descr="A logo with white text">
                <a:extLst>
                  <a:ext uri="{FF2B5EF4-FFF2-40B4-BE49-F238E27FC236}">
                    <a16:creationId xmlns:a16="http://schemas.microsoft.com/office/drawing/2014/main" id="{1AD873AD-B543-3381-60FB-0808484D06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39000" y="6094013"/>
                <a:ext cx="1896112" cy="76398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15264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63411" y="-148572"/>
            <a:ext cx="6942455" cy="1122680"/>
          </a:xfrm>
          <a:prstGeom prst="rect">
            <a:avLst/>
          </a:prstGeom>
        </p:spPr>
        <p:txBody>
          <a:bodyPr vert="horz" wrap="square" lIns="0" tIns="400374" rIns="0" bIns="0" rtlCol="0">
            <a:spAutoFit/>
          </a:bodyPr>
          <a:lstStyle/>
          <a:p>
            <a:pPr marL="134937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What</a:t>
            </a:r>
            <a:r>
              <a:rPr sz="3600" spc="-30" dirty="0"/>
              <a:t> </a:t>
            </a:r>
            <a:r>
              <a:rPr sz="3600" dirty="0"/>
              <a:t>is</a:t>
            </a:r>
            <a:r>
              <a:rPr sz="3600" spc="-10" dirty="0"/>
              <a:t> </a:t>
            </a:r>
            <a:r>
              <a:rPr sz="3600" dirty="0"/>
              <a:t>a</a:t>
            </a:r>
            <a:r>
              <a:rPr sz="3600" spc="-15" dirty="0"/>
              <a:t> </a:t>
            </a:r>
            <a:r>
              <a:rPr sz="3600" dirty="0"/>
              <a:t>food</a:t>
            </a:r>
            <a:r>
              <a:rPr sz="3600" spc="-30" dirty="0"/>
              <a:t> </a:t>
            </a:r>
            <a:r>
              <a:rPr sz="3600" spc="-10" dirty="0"/>
              <a:t>allergy?</a:t>
            </a:r>
            <a:endParaRPr sz="3600" dirty="0"/>
          </a:p>
        </p:txBody>
      </p:sp>
      <p:sp>
        <p:nvSpPr>
          <p:cNvPr id="4" name="object 4"/>
          <p:cNvSpPr txBox="1"/>
          <p:nvPr/>
        </p:nvSpPr>
        <p:spPr>
          <a:xfrm>
            <a:off x="8915471" y="6596484"/>
            <a:ext cx="927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3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9196" y="1049644"/>
            <a:ext cx="5097203" cy="5122556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469900" marR="67310" indent="-457200">
              <a:spcBef>
                <a:spcPts val="105"/>
              </a:spcBef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300355" algn="l"/>
              </a:tabLst>
            </a:pP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The immune systems in some</a:t>
            </a:r>
            <a:r>
              <a:rPr lang="en-US" sz="2400" spc="-2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people’s bodies act as if </a:t>
            </a:r>
            <a:r>
              <a:rPr lang="en-US" sz="2400" spc="-10" dirty="0">
                <a:solidFill>
                  <a:srgbClr val="1F497D"/>
                </a:solidFill>
                <a:latin typeface="Montserrat"/>
                <a:cs typeface="Franklin Gothic Book"/>
              </a:rPr>
              <a:t>certain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foods</a:t>
            </a:r>
            <a:r>
              <a:rPr lang="en-US" sz="2400" spc="-4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are</a:t>
            </a:r>
            <a:r>
              <a:rPr lang="en-US" sz="2400" spc="-3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harmful,</a:t>
            </a:r>
            <a:r>
              <a:rPr lang="en-US" sz="2400" spc="-5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even</a:t>
            </a:r>
            <a:r>
              <a:rPr lang="en-US" sz="2400" spc="-3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if</a:t>
            </a:r>
            <a:r>
              <a:rPr lang="en-US" sz="2400" spc="-2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other</a:t>
            </a:r>
            <a:r>
              <a:rPr lang="en-US" sz="2400" spc="-4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people</a:t>
            </a:r>
            <a:r>
              <a:rPr lang="en-US" sz="2400" spc="-4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can</a:t>
            </a:r>
            <a:r>
              <a:rPr lang="en-US" sz="2400" spc="-25" dirty="0">
                <a:solidFill>
                  <a:srgbClr val="1F497D"/>
                </a:solidFill>
                <a:latin typeface="Montserrat"/>
                <a:cs typeface="Franklin Gothic Book"/>
              </a:rPr>
              <a:t> eat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them</a:t>
            </a:r>
            <a:r>
              <a:rPr lang="en-US" sz="2400" spc="-3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every</a:t>
            </a:r>
            <a:r>
              <a:rPr lang="en-US" sz="2400" spc="-1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spc="-20" dirty="0">
                <a:solidFill>
                  <a:srgbClr val="1F497D"/>
                </a:solidFill>
                <a:latin typeface="Montserrat"/>
                <a:cs typeface="Franklin Gothic Book"/>
              </a:rPr>
              <a:t>day.</a:t>
            </a:r>
            <a:endParaRPr lang="en-US" sz="2400" dirty="0">
              <a:latin typeface="Montserrat"/>
              <a:cs typeface="Franklin Gothic Book"/>
            </a:endParaRPr>
          </a:p>
          <a:p>
            <a:pPr marL="469900" marR="5080" indent="-457200">
              <a:lnSpc>
                <a:spcPct val="100000"/>
              </a:lnSpc>
              <a:spcBef>
                <a:spcPts val="765"/>
              </a:spcBef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300355" algn="l"/>
              </a:tabLst>
            </a:pP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If</a:t>
            </a:r>
            <a:r>
              <a:rPr lang="en-US" sz="2400" spc="-3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a</a:t>
            </a:r>
            <a:r>
              <a:rPr lang="en-US" sz="2400" spc="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person</a:t>
            </a:r>
            <a:r>
              <a:rPr lang="en-US" sz="2400" spc="-3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eats</a:t>
            </a:r>
            <a:r>
              <a:rPr lang="en-US" sz="2400" spc="-4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a food</a:t>
            </a:r>
            <a:r>
              <a:rPr lang="en-US" sz="2400" spc="-3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they’re</a:t>
            </a:r>
            <a:r>
              <a:rPr lang="en-US" sz="2400" spc="-3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allergic</a:t>
            </a:r>
            <a:r>
              <a:rPr lang="en-US" sz="2400" spc="-4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to,</a:t>
            </a:r>
            <a:r>
              <a:rPr lang="en-US" sz="2400" spc="-3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spc="-20" dirty="0">
                <a:solidFill>
                  <a:srgbClr val="1F497D"/>
                </a:solidFill>
                <a:latin typeface="Montserrat"/>
                <a:cs typeface="Franklin Gothic Book"/>
              </a:rPr>
              <a:t>they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can</a:t>
            </a:r>
            <a:r>
              <a:rPr lang="en-US" sz="2400" spc="-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get very</a:t>
            </a:r>
            <a:r>
              <a:rPr lang="en-US" sz="2400" spc="-2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sick.</a:t>
            </a:r>
            <a:r>
              <a:rPr lang="en-US" sz="2400" spc="-2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This</a:t>
            </a:r>
            <a:r>
              <a:rPr lang="en-US" sz="2400" spc="-2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is</a:t>
            </a:r>
            <a:r>
              <a:rPr lang="en-US" sz="2400" spc="1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called</a:t>
            </a:r>
            <a:r>
              <a:rPr lang="en-US" sz="2400" spc="-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an</a:t>
            </a:r>
            <a:r>
              <a:rPr lang="en-US" sz="2400" spc="2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spc="-10" dirty="0">
                <a:solidFill>
                  <a:srgbClr val="1F497D"/>
                </a:solidFill>
                <a:latin typeface="Montserrat"/>
                <a:cs typeface="Franklin Gothic Book"/>
              </a:rPr>
              <a:t>“allergic reaction.”</a:t>
            </a:r>
          </a:p>
          <a:p>
            <a:pPr marL="469900" marR="5080" indent="-457200">
              <a:spcBef>
                <a:spcPts val="765"/>
              </a:spcBef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300355" algn="l"/>
              </a:tabLst>
            </a:pP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There</a:t>
            </a:r>
            <a:r>
              <a:rPr lang="en-US" sz="2400" spc="-2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is</a:t>
            </a:r>
            <a:r>
              <a:rPr lang="en-US" sz="2400" spc="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medicine</a:t>
            </a:r>
            <a:r>
              <a:rPr lang="en-US" sz="2400" spc="-3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that</a:t>
            </a:r>
            <a:r>
              <a:rPr lang="en-US" sz="2400" spc="-1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can </a:t>
            </a:r>
            <a:r>
              <a:rPr lang="en-US" sz="2400" spc="-20" dirty="0">
                <a:solidFill>
                  <a:srgbClr val="1F497D"/>
                </a:solidFill>
                <a:latin typeface="Montserrat"/>
                <a:cs typeface="Franklin Gothic Book"/>
              </a:rPr>
              <a:t>stop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the</a:t>
            </a:r>
            <a:r>
              <a:rPr lang="en-US" sz="2400" spc="-4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spc="-10" dirty="0">
                <a:solidFill>
                  <a:srgbClr val="1F497D"/>
                </a:solidFill>
                <a:latin typeface="Montserrat"/>
                <a:cs typeface="Franklin Gothic Book"/>
              </a:rPr>
              <a:t>allergic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reaction</a:t>
            </a:r>
            <a:r>
              <a:rPr lang="en-US" sz="2400" spc="-7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and</a:t>
            </a:r>
            <a:r>
              <a:rPr lang="en-US" sz="2400" spc="-30" dirty="0">
                <a:solidFill>
                  <a:srgbClr val="1F497D"/>
                </a:solidFill>
                <a:latin typeface="Montserrat"/>
                <a:cs typeface="Franklin Gothic Book"/>
              </a:rPr>
              <a:t> dangerous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 symptoms</a:t>
            </a:r>
            <a:r>
              <a:rPr lang="en-US" sz="2400" spc="-10" dirty="0">
                <a:solidFill>
                  <a:srgbClr val="1F497D"/>
                </a:solidFill>
                <a:latin typeface="Montserrat"/>
                <a:cs typeface="Franklin Gothic Book"/>
              </a:rPr>
              <a:t>.</a:t>
            </a:r>
            <a:endParaRPr lang="en-US" sz="2400" dirty="0">
              <a:latin typeface="Montserrat"/>
              <a:cs typeface="Franklin Gothic Book"/>
            </a:endParaRPr>
          </a:p>
          <a:p>
            <a:pPr marL="12700" marR="5080">
              <a:lnSpc>
                <a:spcPct val="100000"/>
              </a:lnSpc>
              <a:spcBef>
                <a:spcPts val="765"/>
              </a:spcBef>
              <a:buClr>
                <a:srgbClr val="009AA6"/>
              </a:buClr>
              <a:tabLst>
                <a:tab pos="300355" algn="l"/>
              </a:tabLst>
            </a:pPr>
            <a:endParaRPr sz="2400" dirty="0">
              <a:latin typeface="Montserrat" pitchFamily="2" charset="0"/>
              <a:cs typeface="Franklin Gothic Book"/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AA7D4876-36BA-35F8-A648-62C64C17CF54}"/>
              </a:ext>
            </a:extLst>
          </p:cNvPr>
          <p:cNvSpPr txBox="1"/>
          <p:nvPr/>
        </p:nvSpPr>
        <p:spPr>
          <a:xfrm>
            <a:off x="8915471" y="6596484"/>
            <a:ext cx="927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33A7F5-CBB8-33B3-5F12-74A0C50DFA56}"/>
              </a:ext>
            </a:extLst>
          </p:cNvPr>
          <p:cNvSpPr txBox="1"/>
          <p:nvPr/>
        </p:nvSpPr>
        <p:spPr>
          <a:xfrm>
            <a:off x="381542" y="6384416"/>
            <a:ext cx="632460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© Food Allergy Research &amp; Education (FARE), July 2023</a:t>
            </a: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51C25155-4E8A-CE76-CABE-8E6FEE832F00}"/>
              </a:ext>
            </a:extLst>
          </p:cNvPr>
          <p:cNvSpPr txBox="1"/>
          <p:nvPr/>
        </p:nvSpPr>
        <p:spPr>
          <a:xfrm>
            <a:off x="8915471" y="6596484"/>
            <a:ext cx="927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7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82DFE70D-2D19-2C32-D951-BDE409825127}"/>
              </a:ext>
            </a:extLst>
          </p:cNvPr>
          <p:cNvSpPr txBox="1"/>
          <p:nvPr/>
        </p:nvSpPr>
        <p:spPr>
          <a:xfrm>
            <a:off x="8915471" y="6596484"/>
            <a:ext cx="927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9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758831-8498-BC9B-F9F7-8BC3886006BE}"/>
              </a:ext>
            </a:extLst>
          </p:cNvPr>
          <p:cNvSpPr txBox="1"/>
          <p:nvPr/>
        </p:nvSpPr>
        <p:spPr>
          <a:xfrm>
            <a:off x="304800" y="6477000"/>
            <a:ext cx="5580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+mn-lt"/>
              </a:rPr>
              <a:t>Food Allergy Research &amp; Education (FARE), 2023</a:t>
            </a:r>
          </a:p>
        </p:txBody>
      </p:sp>
      <p:pic>
        <p:nvPicPr>
          <p:cNvPr id="12" name="Picture 11" descr="A logo with white text">
            <a:extLst>
              <a:ext uri="{FF2B5EF4-FFF2-40B4-BE49-F238E27FC236}">
                <a16:creationId xmlns:a16="http://schemas.microsoft.com/office/drawing/2014/main" id="{FFD2B7B4-7005-6FE6-6243-A0C19BC033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6094013"/>
            <a:ext cx="1896112" cy="763987"/>
          </a:xfrm>
          <a:prstGeom prst="rect">
            <a:avLst/>
          </a:prstGeom>
        </p:spPr>
      </p:pic>
      <p:pic>
        <p:nvPicPr>
          <p:cNvPr id="13" name="Graphic 12" descr="Badge Copyright outline">
            <a:extLst>
              <a:ext uri="{FF2B5EF4-FFF2-40B4-BE49-F238E27FC236}">
                <a16:creationId xmlns:a16="http://schemas.microsoft.com/office/drawing/2014/main" id="{84DEE838-C31B-C73B-E09B-909918A714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600" y="6544312"/>
            <a:ext cx="161288" cy="161288"/>
          </a:xfrm>
          <a:prstGeom prst="rect">
            <a:avLst/>
          </a:prstGeom>
        </p:spPr>
      </p:pic>
      <p:pic>
        <p:nvPicPr>
          <p:cNvPr id="17" name="Graphic 16" descr="Badge Copyright outline">
            <a:extLst>
              <a:ext uri="{FF2B5EF4-FFF2-40B4-BE49-F238E27FC236}">
                <a16:creationId xmlns:a16="http://schemas.microsoft.com/office/drawing/2014/main" id="{78A13AC2-CF07-FD42-09B4-D4EAA2538D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600" y="6544312"/>
            <a:ext cx="161288" cy="161288"/>
          </a:xfrm>
          <a:prstGeom prst="rect">
            <a:avLst/>
          </a:prstGeom>
        </p:spPr>
      </p:pic>
      <p:sp>
        <p:nvSpPr>
          <p:cNvPr id="18" name="object 2">
            <a:extLst>
              <a:ext uri="{FF2B5EF4-FFF2-40B4-BE49-F238E27FC236}">
                <a16:creationId xmlns:a16="http://schemas.microsoft.com/office/drawing/2014/main" id="{DD15345C-F66E-02BF-347B-66FAE384E83D}"/>
              </a:ext>
            </a:extLst>
          </p:cNvPr>
          <p:cNvSpPr txBox="1"/>
          <p:nvPr/>
        </p:nvSpPr>
        <p:spPr>
          <a:xfrm>
            <a:off x="457200" y="332292"/>
            <a:ext cx="801281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chemeClr val="accent4"/>
                </a:solidFill>
                <a:latin typeface="Montserrat" pitchFamily="2" charset="0"/>
                <a:cs typeface="Franklin Gothic Medium"/>
              </a:rPr>
              <a:t>What</a:t>
            </a:r>
            <a:r>
              <a:rPr sz="3200" b="1" spc="-50" dirty="0">
                <a:solidFill>
                  <a:schemeClr val="accent4"/>
                </a:solidFill>
                <a:latin typeface="Montserrat" pitchFamily="2" charset="0"/>
                <a:cs typeface="Franklin Gothic Medium"/>
              </a:rPr>
              <a:t> </a:t>
            </a:r>
            <a:r>
              <a:rPr lang="en-US" sz="3200" b="1" dirty="0">
                <a:solidFill>
                  <a:schemeClr val="accent4"/>
                </a:solidFill>
                <a:latin typeface="Montserrat" pitchFamily="2" charset="0"/>
                <a:cs typeface="Franklin Gothic Medium"/>
              </a:rPr>
              <a:t>is a food allergy</a:t>
            </a:r>
            <a:r>
              <a:rPr sz="2800" b="1" spc="-10" dirty="0">
                <a:solidFill>
                  <a:schemeClr val="accent4"/>
                </a:solidFill>
                <a:latin typeface="Montserrat" pitchFamily="2" charset="0"/>
                <a:cs typeface="Franklin Gothic Medium"/>
              </a:rPr>
              <a:t>?</a:t>
            </a:r>
            <a:endParaRPr sz="2800" b="1" dirty="0">
              <a:solidFill>
                <a:schemeClr val="accent4"/>
              </a:solidFill>
              <a:latin typeface="Montserrat" pitchFamily="2" charset="0"/>
              <a:cs typeface="Franklin Gothic Medium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E41CED-C925-B809-ABFD-DE866313461A}"/>
              </a:ext>
            </a:extLst>
          </p:cNvPr>
          <p:cNvGrpSpPr/>
          <p:nvPr/>
        </p:nvGrpSpPr>
        <p:grpSpPr>
          <a:xfrm>
            <a:off x="3469" y="6097696"/>
            <a:ext cx="9144000" cy="777394"/>
            <a:chOff x="0" y="6080606"/>
            <a:chExt cx="9144000" cy="77739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545DCA7-DCDA-1258-4996-00FC933EBA13}"/>
                </a:ext>
              </a:extLst>
            </p:cNvPr>
            <p:cNvSpPr/>
            <p:nvPr/>
          </p:nvSpPr>
          <p:spPr>
            <a:xfrm>
              <a:off x="0" y="6080606"/>
              <a:ext cx="9144000" cy="76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795397A-FD7E-E515-7621-5A41B480AA1E}"/>
                </a:ext>
              </a:extLst>
            </p:cNvPr>
            <p:cNvSpPr txBox="1"/>
            <p:nvPr/>
          </p:nvSpPr>
          <p:spPr>
            <a:xfrm>
              <a:off x="304800" y="6477000"/>
              <a:ext cx="5580376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l"/>
              <a:r>
                <a:rPr lang="en-US" sz="1200">
                  <a:solidFill>
                    <a:schemeClr val="bg1"/>
                  </a:solidFill>
                </a:rPr>
                <a:t>© </a:t>
              </a:r>
              <a:r>
                <a:rPr lang="en-US" sz="1200">
                  <a:solidFill>
                    <a:schemeClr val="bg1"/>
                  </a:solidFill>
                  <a:latin typeface="+mn-lt"/>
                </a:rPr>
                <a:t>Food Allergy Research &amp; Education (FARE), 2023</a:t>
              </a:r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22" name="Picture 21" descr="A logo with white text">
              <a:extLst>
                <a:ext uri="{FF2B5EF4-FFF2-40B4-BE49-F238E27FC236}">
                  <a16:creationId xmlns:a16="http://schemas.microsoft.com/office/drawing/2014/main" id="{9F4C3A66-E524-11A3-1AA2-09D1AF29F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39000" y="6094013"/>
              <a:ext cx="1896112" cy="763987"/>
            </a:xfrm>
            <a:prstGeom prst="rect">
              <a:avLst/>
            </a:prstGeom>
          </p:spPr>
        </p:pic>
      </p:grpSp>
      <p:pic>
        <p:nvPicPr>
          <p:cNvPr id="7" name="Picture 6" descr="A cartoon character holding a magnifying glass&#10;&#10;AI-generated content may be incorrect.">
            <a:extLst>
              <a:ext uri="{FF2B5EF4-FFF2-40B4-BE49-F238E27FC236}">
                <a16:creationId xmlns:a16="http://schemas.microsoft.com/office/drawing/2014/main" id="{EE5422CA-76D6-59D0-0754-B1562B5A40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186324"/>
            <a:ext cx="3727155" cy="404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55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1590" y="332292"/>
            <a:ext cx="801281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chemeClr val="accent4"/>
                </a:solidFill>
                <a:latin typeface="Montserrat" pitchFamily="2" charset="0"/>
                <a:cs typeface="Franklin Gothic Medium"/>
              </a:rPr>
              <a:t>What</a:t>
            </a:r>
            <a:r>
              <a:rPr sz="3200" b="1" spc="-50" dirty="0">
                <a:solidFill>
                  <a:schemeClr val="accent4"/>
                </a:solidFill>
                <a:latin typeface="Montserrat" pitchFamily="2" charset="0"/>
                <a:cs typeface="Franklin Gothic Medium"/>
              </a:rPr>
              <a:t> </a:t>
            </a:r>
            <a:r>
              <a:rPr sz="3200" b="1" dirty="0">
                <a:solidFill>
                  <a:schemeClr val="accent4"/>
                </a:solidFill>
                <a:latin typeface="Montserrat" pitchFamily="2" charset="0"/>
                <a:cs typeface="Franklin Gothic Medium"/>
              </a:rPr>
              <a:t>foods</a:t>
            </a:r>
            <a:r>
              <a:rPr sz="3200" b="1" spc="-45" dirty="0">
                <a:solidFill>
                  <a:schemeClr val="accent4"/>
                </a:solidFill>
                <a:latin typeface="Montserrat" pitchFamily="2" charset="0"/>
                <a:cs typeface="Franklin Gothic Medium"/>
              </a:rPr>
              <a:t> </a:t>
            </a:r>
            <a:r>
              <a:rPr sz="3200" b="1" dirty="0">
                <a:solidFill>
                  <a:schemeClr val="accent4"/>
                </a:solidFill>
                <a:latin typeface="Montserrat" pitchFamily="2" charset="0"/>
                <a:cs typeface="Franklin Gothic Medium"/>
              </a:rPr>
              <a:t>cause</a:t>
            </a:r>
            <a:r>
              <a:rPr sz="3200" b="1" spc="-40" dirty="0">
                <a:solidFill>
                  <a:schemeClr val="accent4"/>
                </a:solidFill>
                <a:latin typeface="Montserrat" pitchFamily="2" charset="0"/>
                <a:cs typeface="Franklin Gothic Medium"/>
              </a:rPr>
              <a:t> </a:t>
            </a:r>
            <a:r>
              <a:rPr sz="3200" b="1" dirty="0">
                <a:solidFill>
                  <a:schemeClr val="accent4"/>
                </a:solidFill>
                <a:latin typeface="Montserrat" pitchFamily="2" charset="0"/>
                <a:cs typeface="Franklin Gothic Medium"/>
              </a:rPr>
              <a:t>allergic</a:t>
            </a:r>
            <a:r>
              <a:rPr sz="3200" b="1" spc="-25" dirty="0">
                <a:solidFill>
                  <a:schemeClr val="accent4"/>
                </a:solidFill>
                <a:latin typeface="Montserrat" pitchFamily="2" charset="0"/>
                <a:cs typeface="Franklin Gothic Medium"/>
              </a:rPr>
              <a:t> </a:t>
            </a:r>
            <a:r>
              <a:rPr sz="3200" b="1" spc="-10" dirty="0">
                <a:solidFill>
                  <a:schemeClr val="accent4"/>
                </a:solidFill>
                <a:latin typeface="Montserrat" pitchFamily="2" charset="0"/>
                <a:cs typeface="Franklin Gothic Medium"/>
              </a:rPr>
              <a:t>reactions</a:t>
            </a:r>
            <a:r>
              <a:rPr sz="2800" b="1" spc="-10" dirty="0">
                <a:solidFill>
                  <a:schemeClr val="accent4"/>
                </a:solidFill>
                <a:latin typeface="Montserrat" pitchFamily="2" charset="0"/>
                <a:cs typeface="Franklin Gothic Medium"/>
              </a:rPr>
              <a:t>?</a:t>
            </a:r>
            <a:endParaRPr sz="2800" b="1" dirty="0">
              <a:solidFill>
                <a:schemeClr val="accent4"/>
              </a:solidFill>
              <a:latin typeface="Montserrat" pitchFamily="2" charset="0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16669" y="6598107"/>
            <a:ext cx="927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5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1000" y="1320156"/>
            <a:ext cx="8628379" cy="1391407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b="1" dirty="0">
                <a:solidFill>
                  <a:srgbClr val="1F487C"/>
                </a:solidFill>
                <a:latin typeface="Montserrat" pitchFamily="2" charset="0"/>
                <a:cs typeface="Franklin Gothic Book"/>
              </a:rPr>
              <a:t>People</a:t>
            </a:r>
            <a:r>
              <a:rPr sz="2800" b="1" spc="-90" dirty="0">
                <a:solidFill>
                  <a:srgbClr val="1F487C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dirty="0">
                <a:solidFill>
                  <a:srgbClr val="1F487C"/>
                </a:solidFill>
                <a:latin typeface="Montserrat" pitchFamily="2" charset="0"/>
                <a:cs typeface="Franklin Gothic Book"/>
              </a:rPr>
              <a:t>can</a:t>
            </a:r>
            <a:r>
              <a:rPr sz="2800" b="1" spc="-80" dirty="0">
                <a:solidFill>
                  <a:srgbClr val="1F487C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dirty="0">
                <a:solidFill>
                  <a:srgbClr val="1F487C"/>
                </a:solidFill>
                <a:latin typeface="Montserrat" pitchFamily="2" charset="0"/>
                <a:cs typeface="Franklin Gothic Book"/>
              </a:rPr>
              <a:t>be</a:t>
            </a:r>
            <a:r>
              <a:rPr sz="2800" b="1" spc="-60" dirty="0">
                <a:solidFill>
                  <a:srgbClr val="1F487C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dirty="0">
                <a:solidFill>
                  <a:srgbClr val="1F487C"/>
                </a:solidFill>
                <a:latin typeface="Montserrat" pitchFamily="2" charset="0"/>
                <a:cs typeface="Franklin Gothic Book"/>
              </a:rPr>
              <a:t>allergic</a:t>
            </a:r>
            <a:r>
              <a:rPr sz="2800" b="1" spc="-100" dirty="0">
                <a:solidFill>
                  <a:srgbClr val="1F487C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dirty="0">
                <a:solidFill>
                  <a:srgbClr val="1F487C"/>
                </a:solidFill>
                <a:latin typeface="Montserrat" pitchFamily="2" charset="0"/>
                <a:cs typeface="Franklin Gothic Book"/>
              </a:rPr>
              <a:t>to</a:t>
            </a:r>
            <a:r>
              <a:rPr sz="2800" b="1" spc="-65" dirty="0">
                <a:solidFill>
                  <a:srgbClr val="1F487C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dirty="0">
                <a:solidFill>
                  <a:srgbClr val="1F487C"/>
                </a:solidFill>
                <a:latin typeface="Montserrat" pitchFamily="2" charset="0"/>
                <a:cs typeface="Franklin Gothic Book"/>
              </a:rPr>
              <a:t>almost</a:t>
            </a:r>
            <a:r>
              <a:rPr sz="2800" b="1" spc="-100" dirty="0">
                <a:solidFill>
                  <a:srgbClr val="1F487C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dirty="0">
                <a:solidFill>
                  <a:srgbClr val="1F487C"/>
                </a:solidFill>
                <a:latin typeface="Montserrat" pitchFamily="2" charset="0"/>
                <a:cs typeface="Franklin Gothic Book"/>
              </a:rPr>
              <a:t>any</a:t>
            </a:r>
            <a:r>
              <a:rPr sz="2800" b="1" spc="-45" dirty="0">
                <a:solidFill>
                  <a:srgbClr val="1F487C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spc="-10" dirty="0">
                <a:solidFill>
                  <a:srgbClr val="1F487C"/>
                </a:solidFill>
                <a:latin typeface="Montserrat" pitchFamily="2" charset="0"/>
                <a:cs typeface="Franklin Gothic Book"/>
              </a:rPr>
              <a:t>food,</a:t>
            </a:r>
            <a:r>
              <a:rPr lang="en-US" sz="2800" spc="-10" dirty="0">
                <a:latin typeface="Montserrat" pitchFamily="2" charset="0"/>
                <a:cs typeface="Franklin Gothic Book"/>
              </a:rPr>
              <a:t> </a:t>
            </a:r>
            <a:r>
              <a:rPr sz="2800" b="1" dirty="0">
                <a:solidFill>
                  <a:srgbClr val="1F487C"/>
                </a:solidFill>
                <a:latin typeface="Montserrat" pitchFamily="2" charset="0"/>
                <a:cs typeface="Franklin Gothic Book"/>
              </a:rPr>
              <a:t>but</a:t>
            </a:r>
            <a:r>
              <a:rPr sz="2800" b="1" spc="-95" dirty="0">
                <a:solidFill>
                  <a:srgbClr val="1F487C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dirty="0">
                <a:solidFill>
                  <a:srgbClr val="1F487C"/>
                </a:solidFill>
                <a:latin typeface="Montserrat" pitchFamily="2" charset="0"/>
                <a:cs typeface="Franklin Gothic Book"/>
              </a:rPr>
              <a:t>most</a:t>
            </a:r>
            <a:r>
              <a:rPr sz="2800" b="1" spc="-90" dirty="0">
                <a:solidFill>
                  <a:srgbClr val="1F487C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dirty="0">
                <a:solidFill>
                  <a:srgbClr val="1F487C"/>
                </a:solidFill>
                <a:latin typeface="Montserrat" pitchFamily="2" charset="0"/>
                <a:cs typeface="Franklin Gothic Book"/>
              </a:rPr>
              <a:t>food</a:t>
            </a:r>
            <a:r>
              <a:rPr sz="2800" b="1" spc="-85" dirty="0">
                <a:solidFill>
                  <a:srgbClr val="1F487C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dirty="0">
                <a:solidFill>
                  <a:srgbClr val="1F487C"/>
                </a:solidFill>
                <a:latin typeface="Montserrat" pitchFamily="2" charset="0"/>
                <a:cs typeface="Franklin Gothic Book"/>
              </a:rPr>
              <a:t>allergy</a:t>
            </a:r>
            <a:r>
              <a:rPr sz="2800" b="1" spc="-85" dirty="0">
                <a:solidFill>
                  <a:srgbClr val="1F487C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dirty="0">
                <a:solidFill>
                  <a:srgbClr val="1F487C"/>
                </a:solidFill>
                <a:latin typeface="Montserrat" pitchFamily="2" charset="0"/>
                <a:cs typeface="Franklin Gothic Book"/>
              </a:rPr>
              <a:t>reactions</a:t>
            </a:r>
            <a:r>
              <a:rPr sz="2800" b="1" spc="-90" dirty="0">
                <a:solidFill>
                  <a:srgbClr val="1F487C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dirty="0">
                <a:solidFill>
                  <a:srgbClr val="1F487C"/>
                </a:solidFill>
                <a:latin typeface="Montserrat" pitchFamily="2" charset="0"/>
                <a:cs typeface="Franklin Gothic Book"/>
              </a:rPr>
              <a:t>are</a:t>
            </a:r>
            <a:r>
              <a:rPr sz="2800" b="1" spc="-55" dirty="0">
                <a:solidFill>
                  <a:srgbClr val="1F487C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dirty="0">
                <a:solidFill>
                  <a:srgbClr val="1F487C"/>
                </a:solidFill>
                <a:latin typeface="Montserrat" pitchFamily="2" charset="0"/>
                <a:cs typeface="Franklin Gothic Book"/>
              </a:rPr>
              <a:t>caused</a:t>
            </a:r>
            <a:r>
              <a:rPr sz="2800" b="1" spc="-85" dirty="0">
                <a:solidFill>
                  <a:srgbClr val="1F487C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dirty="0">
                <a:solidFill>
                  <a:srgbClr val="1F487C"/>
                </a:solidFill>
                <a:latin typeface="Montserrat" pitchFamily="2" charset="0"/>
                <a:cs typeface="Franklin Gothic Book"/>
              </a:rPr>
              <a:t>by</a:t>
            </a:r>
            <a:r>
              <a:rPr sz="2800" b="1" spc="-65" dirty="0">
                <a:solidFill>
                  <a:srgbClr val="1F487C"/>
                </a:solidFill>
                <a:latin typeface="Montserrat" pitchFamily="2" charset="0"/>
                <a:cs typeface="Franklin Gothic Book"/>
              </a:rPr>
              <a:t> </a:t>
            </a:r>
            <a:r>
              <a:rPr lang="en-US" sz="2800" b="1" spc="-65" dirty="0">
                <a:solidFill>
                  <a:srgbClr val="1F487C"/>
                </a:solidFill>
                <a:latin typeface="Montserrat" pitchFamily="2" charset="0"/>
                <a:cs typeface="Franklin Gothic Book"/>
              </a:rPr>
              <a:t>9</a:t>
            </a:r>
            <a:r>
              <a:rPr sz="2800" b="1" spc="-55" dirty="0">
                <a:solidFill>
                  <a:srgbClr val="1F487C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spc="-10" dirty="0">
                <a:solidFill>
                  <a:srgbClr val="1F487C"/>
                </a:solidFill>
                <a:latin typeface="Montserrat" pitchFamily="2" charset="0"/>
                <a:cs typeface="Franklin Gothic Book"/>
              </a:rPr>
              <a:t>foods:</a:t>
            </a:r>
            <a:endParaRPr sz="2800" dirty="0">
              <a:latin typeface="Montserrat" pitchFamily="2" charset="0"/>
              <a:cs typeface="Franklin Gothic Book"/>
            </a:endParaRPr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082A7655-9AEB-2C57-F9B0-4F9EAD945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14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erson scratching his arm&#10;&#10;Description automatically generated">
            <a:extLst>
              <a:ext uri="{FF2B5EF4-FFF2-40B4-BE49-F238E27FC236}">
                <a16:creationId xmlns:a16="http://schemas.microsoft.com/office/drawing/2014/main" id="{B8B285B0-79D4-39D2-B44A-1ED7F1E0A7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88" y="-15394"/>
            <a:ext cx="9144000" cy="6096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1" y="187253"/>
            <a:ext cx="4953000" cy="87459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800" b="1" dirty="0">
                <a:solidFill>
                  <a:srgbClr val="FFFFFF"/>
                </a:solidFill>
                <a:latin typeface="Montserrat"/>
              </a:rPr>
              <a:t>Food</a:t>
            </a:r>
            <a:r>
              <a:rPr lang="en-US" sz="2800" b="1" spc="-30" dirty="0">
                <a:solidFill>
                  <a:srgbClr val="FFFFFF"/>
                </a:solidFill>
                <a:latin typeface="Montserrat"/>
              </a:rPr>
              <a:t> a</a:t>
            </a:r>
            <a:r>
              <a:rPr lang="en-US" sz="2800" b="1" dirty="0">
                <a:solidFill>
                  <a:srgbClr val="FFFFFF"/>
                </a:solidFill>
                <a:latin typeface="Montserrat"/>
              </a:rPr>
              <a:t>llergies</a:t>
            </a:r>
            <a:r>
              <a:rPr lang="en-US" sz="2800" b="1" spc="-15" dirty="0">
                <a:solidFill>
                  <a:srgbClr val="FFFFFF"/>
                </a:solidFill>
                <a:latin typeface="Montserrat"/>
              </a:rPr>
              <a:t> c</a:t>
            </a:r>
            <a:r>
              <a:rPr lang="en-US" sz="2800" b="1" dirty="0">
                <a:solidFill>
                  <a:srgbClr val="FFFFFF"/>
                </a:solidFill>
                <a:latin typeface="Montserrat"/>
              </a:rPr>
              <a:t>an</a:t>
            </a:r>
            <a:r>
              <a:rPr lang="en-US" sz="2800" b="1" spc="-15" dirty="0">
                <a:solidFill>
                  <a:srgbClr val="FFFFFF"/>
                </a:solidFill>
                <a:latin typeface="Montserrat"/>
              </a:rPr>
              <a:t> c</a:t>
            </a:r>
            <a:r>
              <a:rPr lang="en-US" sz="2800" b="1" dirty="0">
                <a:solidFill>
                  <a:srgbClr val="FFFFFF"/>
                </a:solidFill>
                <a:latin typeface="Montserrat"/>
              </a:rPr>
              <a:t>ause death</a:t>
            </a:r>
            <a:endParaRPr lang="en-US" sz="2800" b="1" dirty="0">
              <a:latin typeface="Montserrat"/>
            </a:endParaRPr>
          </a:p>
        </p:txBody>
      </p:sp>
      <p:sp>
        <p:nvSpPr>
          <p:cNvPr id="4" name="object 4"/>
          <p:cNvSpPr txBox="1">
            <a:spLocks noChangeAspect="1"/>
          </p:cNvSpPr>
          <p:nvPr/>
        </p:nvSpPr>
        <p:spPr>
          <a:xfrm>
            <a:off x="4139534" y="1335162"/>
            <a:ext cx="4999299" cy="475194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wrap="square" lIns="0" tIns="12065" rIns="0" bIns="0" rtlCol="0" anchor="t">
            <a:spAutoFit/>
          </a:bodyPr>
          <a:lstStyle/>
          <a:p>
            <a:pPr marL="239395" marR="5080" indent="-226695">
              <a:spcBef>
                <a:spcPts val="1200"/>
              </a:spcBef>
              <a:buClr>
                <a:srgbClr val="009AA6"/>
              </a:buClr>
              <a:buFont typeface="Wingdings"/>
              <a:buChar char=""/>
              <a:tabLst>
                <a:tab pos="239395" algn="l"/>
              </a:tabLst>
            </a:pPr>
            <a:r>
              <a:rPr lang="en-US" sz="2400" spc="-10" dirty="0">
                <a:solidFill>
                  <a:schemeClr val="tx1"/>
                </a:solidFill>
                <a:latin typeface="Montserrat"/>
                <a:cs typeface="Franklin Gothic Book"/>
              </a:rPr>
              <a:t>Anaphylaxis</a:t>
            </a:r>
            <a:r>
              <a:rPr lang="en-US" sz="2400" spc="-95" dirty="0">
                <a:solidFill>
                  <a:schemeClr val="tx1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Montserrat"/>
                <a:cs typeface="Franklin Gothic Book"/>
              </a:rPr>
              <a:t>is</a:t>
            </a:r>
            <a:r>
              <a:rPr lang="en-US" sz="2400" spc="-90" dirty="0">
                <a:solidFill>
                  <a:schemeClr val="tx1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Montserrat"/>
                <a:cs typeface="Franklin Gothic Book"/>
              </a:rPr>
              <a:t>a</a:t>
            </a:r>
            <a:r>
              <a:rPr lang="en-US" sz="2400" spc="-95" dirty="0">
                <a:solidFill>
                  <a:schemeClr val="tx1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Montserrat"/>
                <a:cs typeface="Franklin Gothic Book"/>
              </a:rPr>
              <a:t>severe</a:t>
            </a:r>
            <a:r>
              <a:rPr lang="en-US" sz="2400" spc="-65" dirty="0">
                <a:solidFill>
                  <a:schemeClr val="tx1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Montserrat"/>
                <a:cs typeface="Franklin Gothic Book"/>
              </a:rPr>
              <a:t>allergic</a:t>
            </a:r>
            <a:r>
              <a:rPr lang="en-US" sz="2400" spc="-75" dirty="0">
                <a:solidFill>
                  <a:schemeClr val="tx1"/>
                </a:solidFill>
                <a:latin typeface="Montserrat"/>
                <a:cs typeface="Franklin Gothic Book"/>
              </a:rPr>
              <a:t> </a:t>
            </a:r>
            <a:r>
              <a:rPr lang="en-US" sz="2400" spc="-10" dirty="0">
                <a:solidFill>
                  <a:schemeClr val="tx1"/>
                </a:solidFill>
                <a:latin typeface="Montserrat"/>
                <a:cs typeface="Franklin Gothic Book"/>
              </a:rPr>
              <a:t>reaction </a:t>
            </a:r>
            <a:r>
              <a:rPr lang="en-US" sz="2400" dirty="0">
                <a:solidFill>
                  <a:schemeClr val="tx1"/>
                </a:solidFill>
                <a:latin typeface="Montserrat"/>
                <a:cs typeface="Franklin Gothic Book"/>
              </a:rPr>
              <a:t>that</a:t>
            </a:r>
            <a:r>
              <a:rPr lang="en-US" sz="2400" spc="-90" dirty="0">
                <a:solidFill>
                  <a:schemeClr val="tx1"/>
                </a:solidFill>
                <a:latin typeface="Montserrat"/>
                <a:cs typeface="Franklin Gothic Book"/>
              </a:rPr>
              <a:t> usually </a:t>
            </a:r>
            <a:r>
              <a:rPr lang="en-US" sz="2400" dirty="0">
                <a:solidFill>
                  <a:schemeClr val="tx1"/>
                </a:solidFill>
                <a:latin typeface="Montserrat"/>
                <a:cs typeface="Franklin Gothic Book"/>
              </a:rPr>
              <a:t>comes</a:t>
            </a:r>
            <a:r>
              <a:rPr lang="en-US" sz="2400" spc="-75" dirty="0">
                <a:solidFill>
                  <a:schemeClr val="tx1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Montserrat"/>
                <a:cs typeface="Franklin Gothic Book"/>
              </a:rPr>
              <a:t>on</a:t>
            </a:r>
            <a:r>
              <a:rPr lang="en-US" sz="2400" spc="-80" dirty="0">
                <a:solidFill>
                  <a:schemeClr val="tx1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Montserrat"/>
                <a:cs typeface="Franklin Gothic Book"/>
              </a:rPr>
              <a:t>quickly</a:t>
            </a:r>
            <a:r>
              <a:rPr lang="en-US" sz="2400" spc="-85" dirty="0">
                <a:solidFill>
                  <a:schemeClr val="tx1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Montserrat"/>
                <a:cs typeface="Franklin Gothic Book"/>
              </a:rPr>
              <a:t>and</a:t>
            </a:r>
            <a:r>
              <a:rPr lang="en-US" sz="2400" spc="-80" dirty="0">
                <a:solidFill>
                  <a:schemeClr val="tx1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Montserrat"/>
                <a:cs typeface="Franklin Gothic Book"/>
              </a:rPr>
              <a:t>may</a:t>
            </a:r>
            <a:r>
              <a:rPr lang="en-US" sz="2400" spc="-80" dirty="0">
                <a:solidFill>
                  <a:schemeClr val="tx1"/>
                </a:solidFill>
                <a:latin typeface="Montserrat"/>
                <a:cs typeface="Franklin Gothic Book"/>
              </a:rPr>
              <a:t> </a:t>
            </a:r>
            <a:r>
              <a:rPr lang="en-US" sz="2400" spc="-10" dirty="0">
                <a:solidFill>
                  <a:schemeClr val="tx1"/>
                </a:solidFill>
                <a:latin typeface="Montserrat"/>
                <a:cs typeface="Franklin Gothic Book"/>
              </a:rPr>
              <a:t>cause death.</a:t>
            </a:r>
            <a:endParaRPr lang="en-US" sz="2400" dirty="0">
              <a:solidFill>
                <a:schemeClr val="tx1"/>
              </a:solidFill>
              <a:latin typeface="Montserrat"/>
              <a:cs typeface="Franklin Gothic Book"/>
            </a:endParaRPr>
          </a:p>
          <a:p>
            <a:pPr marL="239395" marR="122555" indent="-226695">
              <a:spcBef>
                <a:spcPts val="1200"/>
              </a:spcBef>
              <a:buClr>
                <a:srgbClr val="009AA6"/>
              </a:buClr>
              <a:buFont typeface="Wingdings"/>
              <a:buChar char=""/>
              <a:tabLst>
                <a:tab pos="239395" algn="l"/>
              </a:tabLst>
            </a:pPr>
            <a:r>
              <a:rPr lang="en-US" sz="2400" dirty="0">
                <a:solidFill>
                  <a:schemeClr val="tx1"/>
                </a:solidFill>
                <a:latin typeface="Montserrat"/>
                <a:cs typeface="Franklin Gothic Book"/>
              </a:rPr>
              <a:t>A</a:t>
            </a:r>
            <a:r>
              <a:rPr lang="en-US" sz="2400" spc="-75" dirty="0">
                <a:solidFill>
                  <a:schemeClr val="tx1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Montserrat"/>
                <a:cs typeface="Franklin Gothic Book"/>
              </a:rPr>
              <a:t>food</a:t>
            </a:r>
            <a:r>
              <a:rPr lang="en-US" sz="2400" spc="-85" dirty="0">
                <a:solidFill>
                  <a:schemeClr val="tx1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Montserrat"/>
                <a:cs typeface="Franklin Gothic Book"/>
              </a:rPr>
              <a:t>allergy</a:t>
            </a:r>
            <a:r>
              <a:rPr lang="en-US" sz="2400" spc="-65" dirty="0">
                <a:solidFill>
                  <a:schemeClr val="tx1"/>
                </a:solidFill>
                <a:latin typeface="Montserrat"/>
                <a:cs typeface="Franklin Gothic Book"/>
              </a:rPr>
              <a:t> </a:t>
            </a:r>
            <a:r>
              <a:rPr lang="en-US" sz="2400" spc="-10" dirty="0">
                <a:solidFill>
                  <a:schemeClr val="tx1"/>
                </a:solidFill>
                <a:latin typeface="Montserrat"/>
                <a:cs typeface="Franklin Gothic Book"/>
              </a:rPr>
              <a:t>reaction </a:t>
            </a:r>
            <a:r>
              <a:rPr lang="en-US" sz="2400" dirty="0">
                <a:solidFill>
                  <a:schemeClr val="tx1"/>
                </a:solidFill>
                <a:latin typeface="Montserrat"/>
                <a:cs typeface="Franklin Gothic Book"/>
              </a:rPr>
              <a:t>sends</a:t>
            </a:r>
            <a:r>
              <a:rPr lang="en-US" sz="2400" spc="-70" dirty="0">
                <a:solidFill>
                  <a:schemeClr val="tx1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Montserrat"/>
                <a:cs typeface="Franklin Gothic Book"/>
              </a:rPr>
              <a:t>someone</a:t>
            </a:r>
            <a:r>
              <a:rPr lang="en-US" sz="2400" spc="-65" dirty="0">
                <a:solidFill>
                  <a:schemeClr val="tx1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Montserrat"/>
                <a:cs typeface="Franklin Gothic Book"/>
              </a:rPr>
              <a:t>to</a:t>
            </a:r>
            <a:r>
              <a:rPr lang="en-US" sz="2400" spc="-80" dirty="0">
                <a:solidFill>
                  <a:schemeClr val="tx1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Montserrat"/>
                <a:cs typeface="Franklin Gothic Book"/>
              </a:rPr>
              <a:t>the</a:t>
            </a:r>
            <a:r>
              <a:rPr lang="en-US" sz="2400" spc="-75" dirty="0">
                <a:solidFill>
                  <a:schemeClr val="tx1"/>
                </a:solidFill>
                <a:latin typeface="Montserrat"/>
                <a:cs typeface="Franklin Gothic Book"/>
              </a:rPr>
              <a:t> emergency room</a:t>
            </a:r>
            <a:r>
              <a:rPr lang="en-US" sz="2400" spc="-25" dirty="0">
                <a:solidFill>
                  <a:schemeClr val="tx1"/>
                </a:solidFill>
                <a:latin typeface="Montserrat"/>
                <a:cs typeface="Franklin Gothic Book"/>
              </a:rPr>
              <a:t> every 10 seconds.</a:t>
            </a:r>
            <a:endParaRPr lang="en-US" sz="2400" dirty="0">
              <a:solidFill>
                <a:schemeClr val="tx1"/>
              </a:solidFill>
              <a:latin typeface="Montserrat"/>
              <a:cs typeface="Franklin Gothic Book"/>
            </a:endParaRPr>
          </a:p>
          <a:p>
            <a:pPr marL="238125" marR="636270" indent="-226060">
              <a:spcBef>
                <a:spcPts val="1200"/>
              </a:spcBef>
              <a:buClr>
                <a:srgbClr val="009AA6"/>
              </a:buClr>
              <a:buFont typeface="Wingdings"/>
              <a:buChar char=""/>
              <a:tabLst>
                <a:tab pos="239395" algn="l"/>
              </a:tabLst>
            </a:pPr>
            <a:r>
              <a:rPr lang="en-US" sz="2400" dirty="0">
                <a:solidFill>
                  <a:schemeClr val="tx1"/>
                </a:solidFill>
                <a:latin typeface="Montserrat"/>
                <a:cs typeface="Franklin Gothic Book"/>
              </a:rPr>
              <a:t>Even if past reactions</a:t>
            </a:r>
            <a:r>
              <a:rPr lang="en-US" sz="2400" spc="-85" dirty="0">
                <a:solidFill>
                  <a:schemeClr val="tx1"/>
                </a:solidFill>
                <a:latin typeface="Montserrat"/>
                <a:cs typeface="Franklin Gothic Book"/>
              </a:rPr>
              <a:t> were mild,  future reactions can be severe</a:t>
            </a:r>
            <a:r>
              <a:rPr lang="en-US" sz="2400" spc="-60" dirty="0">
                <a:solidFill>
                  <a:schemeClr val="tx1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Montserrat"/>
                <a:cs typeface="Franklin Gothic Book"/>
              </a:rPr>
              <a:t>–</a:t>
            </a:r>
            <a:r>
              <a:rPr lang="en-US" sz="2400" spc="-45" dirty="0">
                <a:solidFill>
                  <a:schemeClr val="tx1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Montserrat"/>
                <a:cs typeface="Franklin Gothic Book"/>
              </a:rPr>
              <a:t>so</a:t>
            </a:r>
            <a:r>
              <a:rPr lang="en-US" sz="2400" spc="-45" dirty="0">
                <a:solidFill>
                  <a:schemeClr val="tx1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Montserrat"/>
                <a:cs typeface="Franklin Gothic Book"/>
              </a:rPr>
              <a:t>it</a:t>
            </a:r>
            <a:r>
              <a:rPr lang="en-US" sz="2400" spc="-45" dirty="0">
                <a:solidFill>
                  <a:schemeClr val="tx1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Montserrat"/>
                <a:cs typeface="Franklin Gothic Book"/>
              </a:rPr>
              <a:t>is</a:t>
            </a:r>
            <a:r>
              <a:rPr lang="en-US" sz="2400" spc="-50" dirty="0">
                <a:solidFill>
                  <a:schemeClr val="tx1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Montserrat"/>
                <a:cs typeface="Franklin Gothic Book"/>
              </a:rPr>
              <a:t>important</a:t>
            </a:r>
            <a:r>
              <a:rPr lang="en-US" sz="2400" spc="-50" dirty="0">
                <a:solidFill>
                  <a:schemeClr val="tx1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Montserrat"/>
                <a:cs typeface="Franklin Gothic Book"/>
              </a:rPr>
              <a:t>to</a:t>
            </a:r>
            <a:r>
              <a:rPr lang="en-US" sz="2400" spc="-45" dirty="0">
                <a:solidFill>
                  <a:schemeClr val="tx1"/>
                </a:solidFill>
                <a:latin typeface="Montserrat"/>
                <a:cs typeface="Franklin Gothic Book"/>
              </a:rPr>
              <a:t> </a:t>
            </a:r>
            <a:r>
              <a:rPr lang="en-US" sz="2400" spc="-25" dirty="0">
                <a:solidFill>
                  <a:schemeClr val="tx1"/>
                </a:solidFill>
                <a:latin typeface="Montserrat"/>
                <a:cs typeface="Franklin Gothic Book"/>
              </a:rPr>
              <a:t>be </a:t>
            </a:r>
            <a:r>
              <a:rPr lang="en-US" sz="2400" dirty="0">
                <a:solidFill>
                  <a:schemeClr val="tx1"/>
                </a:solidFill>
                <a:latin typeface="Montserrat"/>
                <a:cs typeface="Franklin Gothic Book"/>
              </a:rPr>
              <a:t>prepared</a:t>
            </a:r>
            <a:r>
              <a:rPr lang="en-US" sz="2400" spc="-65" dirty="0">
                <a:solidFill>
                  <a:schemeClr val="tx1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Montserrat"/>
                <a:cs typeface="Franklin Gothic Book"/>
              </a:rPr>
              <a:t>with</a:t>
            </a:r>
            <a:r>
              <a:rPr lang="en-US" sz="2400" spc="-85" dirty="0">
                <a:solidFill>
                  <a:schemeClr val="tx1"/>
                </a:solidFill>
                <a:latin typeface="Montserrat"/>
                <a:cs typeface="Franklin Gothic Book"/>
              </a:rPr>
              <a:t> their emergency medicine.</a:t>
            </a:r>
            <a:endParaRPr lang="en-US" sz="2400" dirty="0">
              <a:solidFill>
                <a:schemeClr val="tx1"/>
              </a:solidFill>
              <a:latin typeface="Montserrat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16669" y="6598107"/>
            <a:ext cx="927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6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0D55BE3C-94E1-08B2-09B6-F90BA318EB04}"/>
              </a:ext>
            </a:extLst>
          </p:cNvPr>
          <p:cNvSpPr txBox="1"/>
          <p:nvPr/>
        </p:nvSpPr>
        <p:spPr>
          <a:xfrm>
            <a:off x="8915471" y="6596484"/>
            <a:ext cx="927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4EECCDAF-2A13-7279-9E0F-8613D3676DD9}"/>
              </a:ext>
            </a:extLst>
          </p:cNvPr>
          <p:cNvSpPr txBox="1"/>
          <p:nvPr/>
        </p:nvSpPr>
        <p:spPr>
          <a:xfrm>
            <a:off x="8915471" y="6596484"/>
            <a:ext cx="927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7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11B9AACF-FB63-4018-2BE4-81D2AB0D7659}"/>
              </a:ext>
            </a:extLst>
          </p:cNvPr>
          <p:cNvSpPr txBox="1"/>
          <p:nvPr/>
        </p:nvSpPr>
        <p:spPr>
          <a:xfrm>
            <a:off x="8915471" y="6596484"/>
            <a:ext cx="927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9</a:t>
            </a:r>
            <a:endParaRPr sz="900">
              <a:latin typeface="Franklin Gothic Medium"/>
              <a:cs typeface="Franklin Gothic Medium"/>
            </a:endParaRPr>
          </a:p>
        </p:txBody>
      </p:sp>
      <p:pic>
        <p:nvPicPr>
          <p:cNvPr id="13" name="Picture 12" descr="A logo with white text">
            <a:extLst>
              <a:ext uri="{FF2B5EF4-FFF2-40B4-BE49-F238E27FC236}">
                <a16:creationId xmlns:a16="http://schemas.microsoft.com/office/drawing/2014/main" id="{2181BE8C-DD09-083E-9BE7-E41B65F494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6094013"/>
            <a:ext cx="1896112" cy="763987"/>
          </a:xfrm>
          <a:prstGeom prst="rect">
            <a:avLst/>
          </a:prstGeom>
        </p:spPr>
      </p:pic>
      <p:pic>
        <p:nvPicPr>
          <p:cNvPr id="14" name="Graphic 13" descr="Badge Copyright outline">
            <a:extLst>
              <a:ext uri="{FF2B5EF4-FFF2-40B4-BE49-F238E27FC236}">
                <a16:creationId xmlns:a16="http://schemas.microsoft.com/office/drawing/2014/main" id="{804430A1-CF2F-7192-CA04-1CE667AAD9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600" y="6544312"/>
            <a:ext cx="161288" cy="16128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169CC1F-7B64-3010-CF55-C669C6C1148D}"/>
              </a:ext>
            </a:extLst>
          </p:cNvPr>
          <p:cNvGrpSpPr/>
          <p:nvPr/>
        </p:nvGrpSpPr>
        <p:grpSpPr>
          <a:xfrm>
            <a:off x="-12357" y="6080606"/>
            <a:ext cx="9144000" cy="777394"/>
            <a:chOff x="0" y="6080606"/>
            <a:chExt cx="9144000" cy="77739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1B3E092-8E80-6267-6BBC-00014F3A5C9B}"/>
                </a:ext>
              </a:extLst>
            </p:cNvPr>
            <p:cNvSpPr/>
            <p:nvPr/>
          </p:nvSpPr>
          <p:spPr>
            <a:xfrm>
              <a:off x="0" y="6080606"/>
              <a:ext cx="9144000" cy="76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135094B-5117-926E-09F7-DF0C3C179C60}"/>
                </a:ext>
              </a:extLst>
            </p:cNvPr>
            <p:cNvSpPr txBox="1"/>
            <p:nvPr/>
          </p:nvSpPr>
          <p:spPr>
            <a:xfrm>
              <a:off x="304800" y="6477000"/>
              <a:ext cx="5580376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l"/>
              <a:r>
                <a:rPr lang="en-US" sz="1200">
                  <a:solidFill>
                    <a:schemeClr val="bg1"/>
                  </a:solidFill>
                </a:rPr>
                <a:t>© </a:t>
              </a:r>
              <a:r>
                <a:rPr lang="en-US" sz="1200">
                  <a:solidFill>
                    <a:schemeClr val="bg1"/>
                  </a:solidFill>
                  <a:latin typeface="+mn-lt"/>
                </a:rPr>
                <a:t>Food Allergy Research &amp; Education (FARE), 2023</a:t>
              </a:r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21" name="Picture 20" descr="A logo with white text">
              <a:extLst>
                <a:ext uri="{FF2B5EF4-FFF2-40B4-BE49-F238E27FC236}">
                  <a16:creationId xmlns:a16="http://schemas.microsoft.com/office/drawing/2014/main" id="{4FA2C1A1-7DD0-20BF-A792-36709FFD6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39000" y="6094013"/>
              <a:ext cx="1896112" cy="7639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FFFFFF"/>
                </a:solidFill>
              </a:rPr>
              <a:t>Many</a:t>
            </a:r>
            <a:r>
              <a:rPr sz="2700" spc="-50" dirty="0">
                <a:solidFill>
                  <a:srgbClr val="FFFFFF"/>
                </a:solidFill>
              </a:rPr>
              <a:t> </a:t>
            </a:r>
            <a:r>
              <a:rPr sz="2700" dirty="0">
                <a:solidFill>
                  <a:srgbClr val="FFFFFF"/>
                </a:solidFill>
              </a:rPr>
              <a:t>Have</a:t>
            </a:r>
            <a:r>
              <a:rPr sz="2700" spc="-30" dirty="0">
                <a:solidFill>
                  <a:srgbClr val="FFFFFF"/>
                </a:solidFill>
              </a:rPr>
              <a:t> </a:t>
            </a:r>
            <a:r>
              <a:rPr sz="2700" dirty="0">
                <a:solidFill>
                  <a:srgbClr val="FFFFFF"/>
                </a:solidFill>
              </a:rPr>
              <a:t>Already</a:t>
            </a:r>
            <a:r>
              <a:rPr sz="2700" spc="-50" dirty="0">
                <a:solidFill>
                  <a:srgbClr val="FFFFFF"/>
                </a:solidFill>
              </a:rPr>
              <a:t> </a:t>
            </a:r>
            <a:r>
              <a:rPr sz="2700" dirty="0">
                <a:solidFill>
                  <a:srgbClr val="FFFFFF"/>
                </a:solidFill>
              </a:rPr>
              <a:t>Experienced</a:t>
            </a:r>
            <a:r>
              <a:rPr sz="2700" spc="-25" dirty="0">
                <a:solidFill>
                  <a:srgbClr val="FFFFFF"/>
                </a:solidFill>
              </a:rPr>
              <a:t> </a:t>
            </a:r>
            <a:r>
              <a:rPr sz="2700" spc="-20" dirty="0">
                <a:solidFill>
                  <a:srgbClr val="FFFFFF"/>
                </a:solidFill>
              </a:rPr>
              <a:t>Severe </a:t>
            </a:r>
            <a:r>
              <a:rPr sz="2700" spc="-10" dirty="0">
                <a:solidFill>
                  <a:srgbClr val="FFFFFF"/>
                </a:solidFill>
              </a:rPr>
              <a:t>Reactions</a:t>
            </a:r>
            <a:endParaRPr sz="2700"/>
          </a:p>
        </p:txBody>
      </p:sp>
      <p:pic>
        <p:nvPicPr>
          <p:cNvPr id="7" name="Picture 6" descr="A emergency room entrance with a red sign&#10;&#10;Description automatically generated">
            <a:extLst>
              <a:ext uri="{FF2B5EF4-FFF2-40B4-BE49-F238E27FC236}">
                <a16:creationId xmlns:a16="http://schemas.microsoft.com/office/drawing/2014/main" id="{FDBF42B8-EBFE-EEF1-93E0-1A85749782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826829" cy="6096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916669" y="6598107"/>
            <a:ext cx="927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7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AE1FE1B-70DC-5D3F-8ECC-D7098321535F}"/>
              </a:ext>
            </a:extLst>
          </p:cNvPr>
          <p:cNvSpPr/>
          <p:nvPr/>
        </p:nvSpPr>
        <p:spPr>
          <a:xfrm>
            <a:off x="4191000" y="1371600"/>
            <a:ext cx="4953000" cy="49530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Montserrat"/>
              </a:rPr>
              <a:t>Almost </a:t>
            </a:r>
            <a:r>
              <a:rPr lang="en-US" sz="2600" b="1" dirty="0">
                <a:solidFill>
                  <a:schemeClr val="bg1"/>
                </a:solidFill>
                <a:latin typeface="Montserrat"/>
              </a:rPr>
              <a:t>50%</a:t>
            </a:r>
            <a:r>
              <a:rPr lang="en-US" sz="2600" dirty="0">
                <a:solidFill>
                  <a:schemeClr val="bg1"/>
                </a:solidFill>
                <a:latin typeface="Montserrat"/>
              </a:rPr>
              <a:t> of children with food allergies have  required treatment at the emergency room for their symptoms.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23056"/>
            <a:ext cx="8379460" cy="1072344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12700" marR="5080">
              <a:lnSpc>
                <a:spcPts val="3840"/>
              </a:lnSpc>
              <a:spcBef>
                <a:spcPts val="1019"/>
              </a:spcBef>
            </a:pPr>
            <a:r>
              <a:rPr sz="2800" b="1" dirty="0">
                <a:solidFill>
                  <a:srgbClr val="009AA6"/>
                </a:solidFill>
                <a:latin typeface="Montserrat" pitchFamily="2" charset="0"/>
              </a:rPr>
              <a:t>What</a:t>
            </a:r>
            <a:r>
              <a:rPr sz="2800" b="1" spc="-100" dirty="0">
                <a:solidFill>
                  <a:srgbClr val="009AA6"/>
                </a:solidFill>
                <a:latin typeface="Montserrat" pitchFamily="2" charset="0"/>
              </a:rPr>
              <a:t> </a:t>
            </a:r>
            <a:r>
              <a:rPr sz="2800" b="1" dirty="0">
                <a:solidFill>
                  <a:srgbClr val="009AA6"/>
                </a:solidFill>
                <a:latin typeface="Montserrat" pitchFamily="2" charset="0"/>
              </a:rPr>
              <a:t>would</a:t>
            </a:r>
            <a:r>
              <a:rPr sz="2800" b="1" spc="-114" dirty="0">
                <a:solidFill>
                  <a:srgbClr val="009AA6"/>
                </a:solidFill>
                <a:latin typeface="Montserrat" pitchFamily="2" charset="0"/>
              </a:rPr>
              <a:t> </a:t>
            </a:r>
            <a:r>
              <a:rPr sz="2800" b="1" dirty="0">
                <a:solidFill>
                  <a:srgbClr val="009AA6"/>
                </a:solidFill>
                <a:latin typeface="Montserrat" pitchFamily="2" charset="0"/>
              </a:rPr>
              <a:t>happen</a:t>
            </a:r>
            <a:r>
              <a:rPr sz="2800" b="1" spc="-105" dirty="0">
                <a:solidFill>
                  <a:srgbClr val="009AA6"/>
                </a:solidFill>
                <a:latin typeface="Montserrat" pitchFamily="2" charset="0"/>
              </a:rPr>
              <a:t> </a:t>
            </a:r>
            <a:r>
              <a:rPr sz="2800" b="1" dirty="0">
                <a:solidFill>
                  <a:srgbClr val="009AA6"/>
                </a:solidFill>
                <a:latin typeface="Montserrat" pitchFamily="2" charset="0"/>
              </a:rPr>
              <a:t>if</a:t>
            </a:r>
            <a:r>
              <a:rPr sz="2800" b="1" spc="-110" dirty="0">
                <a:solidFill>
                  <a:srgbClr val="009AA6"/>
                </a:solidFill>
                <a:latin typeface="Montserrat" pitchFamily="2" charset="0"/>
              </a:rPr>
              <a:t> </a:t>
            </a:r>
            <a:r>
              <a:rPr sz="2800" b="1" dirty="0">
                <a:solidFill>
                  <a:srgbClr val="009AA6"/>
                </a:solidFill>
                <a:latin typeface="Montserrat" pitchFamily="2" charset="0"/>
              </a:rPr>
              <a:t>my</a:t>
            </a:r>
            <a:r>
              <a:rPr sz="2800" b="1" spc="-130" dirty="0">
                <a:solidFill>
                  <a:srgbClr val="009AA6"/>
                </a:solidFill>
                <a:latin typeface="Montserrat" pitchFamily="2" charset="0"/>
              </a:rPr>
              <a:t> </a:t>
            </a:r>
            <a:r>
              <a:rPr sz="2800" b="1" dirty="0">
                <a:solidFill>
                  <a:srgbClr val="009AA6"/>
                </a:solidFill>
                <a:latin typeface="Montserrat" pitchFamily="2" charset="0"/>
              </a:rPr>
              <a:t>friend</a:t>
            </a:r>
            <a:r>
              <a:rPr sz="2800" b="1" spc="-100" dirty="0">
                <a:solidFill>
                  <a:srgbClr val="009AA6"/>
                </a:solidFill>
                <a:latin typeface="Montserrat" pitchFamily="2" charset="0"/>
              </a:rPr>
              <a:t> </a:t>
            </a:r>
            <a:r>
              <a:rPr sz="2800" b="1" spc="-20" dirty="0">
                <a:solidFill>
                  <a:srgbClr val="009AA6"/>
                </a:solidFill>
                <a:latin typeface="Montserrat" pitchFamily="2" charset="0"/>
              </a:rPr>
              <a:t>eats </a:t>
            </a:r>
            <a:r>
              <a:rPr sz="2800" b="1" dirty="0">
                <a:solidFill>
                  <a:srgbClr val="009AA6"/>
                </a:solidFill>
                <a:latin typeface="Montserrat" pitchFamily="2" charset="0"/>
              </a:rPr>
              <a:t>a</a:t>
            </a:r>
            <a:r>
              <a:rPr sz="2800" b="1" spc="-105" dirty="0">
                <a:solidFill>
                  <a:srgbClr val="009AA6"/>
                </a:solidFill>
                <a:latin typeface="Montserrat" pitchFamily="2" charset="0"/>
              </a:rPr>
              <a:t> </a:t>
            </a:r>
            <a:r>
              <a:rPr sz="2800" b="1" dirty="0">
                <a:solidFill>
                  <a:srgbClr val="009AA6"/>
                </a:solidFill>
                <a:latin typeface="Montserrat" pitchFamily="2" charset="0"/>
              </a:rPr>
              <a:t>food</a:t>
            </a:r>
            <a:r>
              <a:rPr sz="2800" b="1" spc="-114" dirty="0">
                <a:solidFill>
                  <a:srgbClr val="009AA6"/>
                </a:solidFill>
                <a:latin typeface="Montserrat" pitchFamily="2" charset="0"/>
              </a:rPr>
              <a:t> </a:t>
            </a:r>
            <a:r>
              <a:rPr sz="2800" b="1" dirty="0">
                <a:solidFill>
                  <a:srgbClr val="009AA6"/>
                </a:solidFill>
                <a:latin typeface="Montserrat" pitchFamily="2" charset="0"/>
              </a:rPr>
              <a:t>they</a:t>
            </a:r>
            <a:r>
              <a:rPr sz="2800" b="1" spc="-105" dirty="0">
                <a:solidFill>
                  <a:srgbClr val="009AA6"/>
                </a:solidFill>
                <a:latin typeface="Montserrat" pitchFamily="2" charset="0"/>
              </a:rPr>
              <a:t> </a:t>
            </a:r>
            <a:r>
              <a:rPr sz="2800" b="1" dirty="0">
                <a:solidFill>
                  <a:srgbClr val="009AA6"/>
                </a:solidFill>
                <a:latin typeface="Montserrat" pitchFamily="2" charset="0"/>
              </a:rPr>
              <a:t>are</a:t>
            </a:r>
            <a:r>
              <a:rPr sz="2800" b="1" spc="-95" dirty="0">
                <a:solidFill>
                  <a:srgbClr val="009AA6"/>
                </a:solidFill>
                <a:latin typeface="Montserrat" pitchFamily="2" charset="0"/>
              </a:rPr>
              <a:t> </a:t>
            </a:r>
            <a:r>
              <a:rPr sz="2800" b="1" dirty="0">
                <a:solidFill>
                  <a:srgbClr val="009AA6"/>
                </a:solidFill>
                <a:latin typeface="Montserrat" pitchFamily="2" charset="0"/>
              </a:rPr>
              <a:t>allergic</a:t>
            </a:r>
            <a:r>
              <a:rPr sz="2800" b="1" spc="-95" dirty="0">
                <a:solidFill>
                  <a:srgbClr val="009AA6"/>
                </a:solidFill>
                <a:latin typeface="Montserrat" pitchFamily="2" charset="0"/>
              </a:rPr>
              <a:t> </a:t>
            </a:r>
            <a:r>
              <a:rPr sz="2800" b="1" spc="-25" dirty="0">
                <a:solidFill>
                  <a:srgbClr val="009AA6"/>
                </a:solidFill>
                <a:latin typeface="Montserrat" pitchFamily="2" charset="0"/>
              </a:rPr>
              <a:t>to?</a:t>
            </a:r>
            <a:endParaRPr sz="2800" b="1" dirty="0">
              <a:latin typeface="Montserrat" pitchFamily="2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" y="1715622"/>
            <a:ext cx="4038600" cy="41517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6" marR="5080" indent="-457200" algn="l">
              <a:lnSpc>
                <a:spcPct val="100000"/>
              </a:lnSpc>
              <a:spcBef>
                <a:spcPts val="95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239395" algn="l"/>
                <a:tab pos="327660" algn="l"/>
              </a:tabLst>
            </a:pPr>
            <a:r>
              <a:rPr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Some</a:t>
            </a:r>
            <a:r>
              <a:rPr sz="2400" spc="-7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reactions</a:t>
            </a:r>
            <a:r>
              <a:rPr sz="2400" spc="-7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can</a:t>
            </a:r>
            <a:r>
              <a:rPr sz="2400" spc="-4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be</a:t>
            </a:r>
            <a:r>
              <a:rPr sz="2400" spc="-4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spc="-2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more </a:t>
            </a:r>
            <a:r>
              <a:rPr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serious</a:t>
            </a:r>
            <a:r>
              <a:rPr sz="2400" spc="-7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than</a:t>
            </a:r>
            <a:r>
              <a:rPr sz="2400" spc="-6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others.</a:t>
            </a:r>
            <a:r>
              <a:rPr sz="2400" spc="-7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spc="-2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Your </a:t>
            </a:r>
            <a:r>
              <a:rPr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friend</a:t>
            </a:r>
            <a:r>
              <a:rPr sz="2400" spc="-4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could</a:t>
            </a:r>
            <a:r>
              <a:rPr sz="2400" spc="-5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get</a:t>
            </a:r>
            <a:r>
              <a:rPr sz="2400" spc="-2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very</a:t>
            </a:r>
            <a:r>
              <a:rPr sz="2400" spc="-4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sick</a:t>
            </a:r>
            <a:r>
              <a:rPr sz="2400" spc="-4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spc="-1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right </a:t>
            </a:r>
            <a:r>
              <a:rPr sz="2400" spc="-4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away,</a:t>
            </a:r>
            <a:r>
              <a:rPr sz="2400" spc="-9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even</a:t>
            </a:r>
            <a:r>
              <a:rPr sz="2400" spc="-7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from</a:t>
            </a:r>
            <a:r>
              <a:rPr sz="2400" spc="-10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just</a:t>
            </a:r>
            <a:r>
              <a:rPr sz="2400" spc="-1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a</a:t>
            </a:r>
            <a:r>
              <a:rPr sz="2400" spc="-7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tiny</a:t>
            </a:r>
            <a:r>
              <a:rPr sz="2400" spc="-7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spc="-2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bit </a:t>
            </a:r>
            <a:r>
              <a:rPr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of</a:t>
            </a:r>
            <a:r>
              <a:rPr sz="2400" spc="-5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a</a:t>
            </a:r>
            <a:r>
              <a:rPr sz="2400" spc="-3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food</a:t>
            </a:r>
            <a:r>
              <a:rPr sz="2400" spc="-5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lang="en-US" sz="2400" spc="-5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th</a:t>
            </a:r>
            <a:r>
              <a:rPr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e</a:t>
            </a:r>
            <a:r>
              <a:rPr lang="en-US"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y</a:t>
            </a:r>
            <a:r>
              <a:rPr sz="2400" spc="-4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lang="en-US"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are</a:t>
            </a:r>
            <a:r>
              <a:rPr sz="2400" spc="-3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allergic</a:t>
            </a:r>
            <a:r>
              <a:rPr sz="2400" spc="-6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spc="-2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to.</a:t>
            </a:r>
            <a:endParaRPr sz="2400" dirty="0">
              <a:latin typeface="Montserrat" pitchFamily="2" charset="0"/>
              <a:cs typeface="Franklin Gothic Book"/>
            </a:endParaRPr>
          </a:p>
          <a:p>
            <a:pPr marL="469266" marR="163195" indent="-457200" algn="l">
              <a:lnSpc>
                <a:spcPct val="10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239395" algn="l"/>
                <a:tab pos="326390" algn="l"/>
              </a:tabLst>
            </a:pPr>
            <a:r>
              <a:rPr lang="en-US"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They</a:t>
            </a:r>
            <a:r>
              <a:rPr sz="2400" spc="-4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would</a:t>
            </a:r>
            <a:r>
              <a:rPr sz="2400" spc="-7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need</a:t>
            </a:r>
            <a:r>
              <a:rPr sz="2400" spc="-3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lang="en-US"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their</a:t>
            </a:r>
            <a:r>
              <a:rPr sz="2400" spc="-6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spc="-1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medicine </a:t>
            </a:r>
            <a:r>
              <a:rPr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very</a:t>
            </a:r>
            <a:r>
              <a:rPr sz="2400" spc="-6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quickly</a:t>
            </a:r>
            <a:r>
              <a:rPr sz="2400" spc="-8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and</a:t>
            </a:r>
            <a:r>
              <a:rPr sz="2400" spc="-3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may</a:t>
            </a:r>
            <a:r>
              <a:rPr sz="2400" spc="-6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need</a:t>
            </a:r>
            <a:r>
              <a:rPr sz="2400" spc="-5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spc="-2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to </a:t>
            </a:r>
            <a:r>
              <a:rPr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go</a:t>
            </a:r>
            <a:r>
              <a:rPr sz="2400" spc="-4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to</a:t>
            </a:r>
            <a:r>
              <a:rPr sz="2400" spc="-5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the</a:t>
            </a:r>
            <a:r>
              <a:rPr sz="2400" spc="-5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spc="-1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hospital.</a:t>
            </a:r>
            <a:endParaRPr sz="2400" dirty="0">
              <a:latin typeface="Montserrat" pitchFamily="2" charset="0"/>
              <a:cs typeface="Franklin Gothic Book"/>
            </a:endParaRPr>
          </a:p>
        </p:txBody>
      </p:sp>
      <p:pic>
        <p:nvPicPr>
          <p:cNvPr id="5" name="Picture 4" descr="A ambulance on the road&#10;&#10;Description automatically generated">
            <a:extLst>
              <a:ext uri="{FF2B5EF4-FFF2-40B4-BE49-F238E27FC236}">
                <a16:creationId xmlns:a16="http://schemas.microsoft.com/office/drawing/2014/main" id="{6A730189-1DA1-A4FE-63DA-E2D556EC00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1752600"/>
            <a:ext cx="49530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99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plate of eggs&#10;&#10;Description automatically generated">
            <a:extLst>
              <a:ext uri="{FF2B5EF4-FFF2-40B4-BE49-F238E27FC236}">
                <a16:creationId xmlns:a16="http://schemas.microsoft.com/office/drawing/2014/main" id="{CD730611-01E0-11CD-0858-CED0A71987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96605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1" y="648760"/>
            <a:ext cx="4038599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009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Can</a:t>
            </a:r>
            <a:r>
              <a:rPr sz="2800" b="1" spc="-45" dirty="0">
                <a:solidFill>
                  <a:srgbClr val="009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 </a:t>
            </a:r>
            <a:r>
              <a:rPr sz="2800" b="1" dirty="0">
                <a:solidFill>
                  <a:srgbClr val="009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doctors</a:t>
            </a:r>
            <a:r>
              <a:rPr sz="2800" b="1" spc="-35" dirty="0">
                <a:solidFill>
                  <a:srgbClr val="009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 </a:t>
            </a:r>
            <a:br>
              <a:rPr lang="en-US" sz="2800" b="1" spc="-35" dirty="0">
                <a:solidFill>
                  <a:srgbClr val="009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</a:br>
            <a:r>
              <a:rPr sz="2800" b="1" dirty="0">
                <a:solidFill>
                  <a:srgbClr val="009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cure</a:t>
            </a:r>
            <a:r>
              <a:rPr sz="2800" b="1" spc="-35" dirty="0">
                <a:solidFill>
                  <a:srgbClr val="009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 </a:t>
            </a:r>
            <a:r>
              <a:rPr sz="2800" b="1" dirty="0">
                <a:solidFill>
                  <a:srgbClr val="009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food</a:t>
            </a:r>
            <a:r>
              <a:rPr lang="en-US" sz="2800" b="1" spc="-30" dirty="0">
                <a:solidFill>
                  <a:srgbClr val="009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 </a:t>
            </a:r>
            <a:r>
              <a:rPr sz="2800" b="1" spc="-10" dirty="0">
                <a:solidFill>
                  <a:srgbClr val="009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allergies?</a:t>
            </a:r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2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00" y="-1"/>
            <a:ext cx="3048000" cy="6071534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wrap="square" lIns="0" tIns="109855" rIns="0" bIns="0" rtlCol="0">
            <a:spAutoFit/>
          </a:bodyPr>
          <a:lstStyle/>
          <a:p>
            <a:pPr marL="469900" indent="-457200" algn="l">
              <a:lnSpc>
                <a:spcPct val="100000"/>
              </a:lnSpc>
              <a:spcBef>
                <a:spcPts val="865"/>
              </a:spcBef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300355" algn="l"/>
              </a:tabLst>
            </a:pPr>
            <a:endParaRPr lang="en-US" sz="500" dirty="0">
              <a:solidFill>
                <a:srgbClr val="002C77"/>
              </a:solidFill>
              <a:latin typeface="Montserrat" pitchFamily="2" charset="0"/>
              <a:cs typeface="Franklin Gothic Book"/>
            </a:endParaRPr>
          </a:p>
          <a:p>
            <a:pPr marL="469900" indent="-457200" algn="l">
              <a:lnSpc>
                <a:spcPct val="100000"/>
              </a:lnSpc>
              <a:spcBef>
                <a:spcPts val="865"/>
              </a:spcBef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300355" algn="l"/>
              </a:tabLst>
            </a:pP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There</a:t>
            </a:r>
            <a:r>
              <a:rPr sz="2800" spc="-4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is</a:t>
            </a:r>
            <a:r>
              <a:rPr sz="2800" spc="-2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no</a:t>
            </a:r>
            <a:r>
              <a:rPr sz="2800" spc="-2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cure</a:t>
            </a:r>
            <a:r>
              <a:rPr sz="2800" spc="-5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for</a:t>
            </a:r>
            <a:r>
              <a:rPr sz="2800" spc="-3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food</a:t>
            </a:r>
            <a:r>
              <a:rPr sz="2800" spc="-4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spc="-1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allergies.</a:t>
            </a:r>
            <a:endParaRPr lang="en-US" sz="2800" spc="-10" dirty="0">
              <a:solidFill>
                <a:srgbClr val="002C77"/>
              </a:solidFill>
              <a:latin typeface="Montserrat" pitchFamily="2" charset="0"/>
              <a:cs typeface="Franklin Gothic Book"/>
            </a:endParaRPr>
          </a:p>
          <a:p>
            <a:pPr marL="469900" indent="-457200" algn="l">
              <a:lnSpc>
                <a:spcPct val="100000"/>
              </a:lnSpc>
              <a:spcBef>
                <a:spcPts val="865"/>
              </a:spcBef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300355" algn="l"/>
              </a:tabLst>
            </a:pPr>
            <a:endParaRPr sz="400" dirty="0">
              <a:latin typeface="Montserrat" pitchFamily="2" charset="0"/>
              <a:cs typeface="Franklin Gothic Book"/>
            </a:endParaRPr>
          </a:p>
          <a:p>
            <a:pPr marL="469900" marR="165100" indent="-457200" algn="l">
              <a:lnSpc>
                <a:spcPct val="100000"/>
              </a:lnSpc>
              <a:spcBef>
                <a:spcPts val="770"/>
              </a:spcBef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300355" algn="l"/>
              </a:tabLst>
            </a:pP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The</a:t>
            </a:r>
            <a:r>
              <a:rPr sz="2800" spc="-6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only</a:t>
            </a:r>
            <a:r>
              <a:rPr sz="2800" spc="-6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way</a:t>
            </a:r>
            <a:r>
              <a:rPr sz="2800" spc="-5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to</a:t>
            </a:r>
            <a:r>
              <a:rPr sz="2800" spc="-5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keep</a:t>
            </a:r>
            <a:r>
              <a:rPr sz="2800" spc="-7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from</a:t>
            </a:r>
            <a:r>
              <a:rPr sz="2800" spc="-5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spc="-1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having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an</a:t>
            </a:r>
            <a:r>
              <a:rPr sz="2800" spc="-1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allergic</a:t>
            </a:r>
            <a:r>
              <a:rPr sz="2800" spc="-4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reaction</a:t>
            </a:r>
            <a:r>
              <a:rPr sz="2800" spc="-3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is</a:t>
            </a:r>
            <a:r>
              <a:rPr sz="2800" spc="-2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to</a:t>
            </a:r>
            <a:r>
              <a:rPr sz="2800" spc="-2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stay</a:t>
            </a:r>
            <a:r>
              <a:rPr sz="2800" spc="-3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spc="-2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away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from</a:t>
            </a:r>
            <a:r>
              <a:rPr sz="2800" spc="-3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the</a:t>
            </a:r>
            <a:r>
              <a:rPr sz="2800" spc="-4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food</a:t>
            </a:r>
            <a:r>
              <a:rPr sz="2800" spc="-4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you</a:t>
            </a:r>
            <a:r>
              <a:rPr sz="2800" spc="-3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are</a:t>
            </a:r>
            <a:r>
              <a:rPr sz="2800" spc="-3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allergic</a:t>
            </a:r>
            <a:r>
              <a:rPr sz="2800" spc="-4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spc="-2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to.</a:t>
            </a:r>
            <a:endParaRPr lang="en-US" sz="2800" spc="-25" dirty="0">
              <a:solidFill>
                <a:srgbClr val="002C77"/>
              </a:solidFill>
              <a:latin typeface="Montserrat" pitchFamily="2" charset="0"/>
              <a:cs typeface="Franklin Gothic Book"/>
            </a:endParaRPr>
          </a:p>
          <a:p>
            <a:pPr marL="469900" marR="165100" indent="-457200" algn="l">
              <a:lnSpc>
                <a:spcPct val="100000"/>
              </a:lnSpc>
              <a:spcBef>
                <a:spcPts val="770"/>
              </a:spcBef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300355" algn="l"/>
              </a:tabLst>
            </a:pPr>
            <a:endParaRPr sz="1400" dirty="0">
              <a:latin typeface="Montserrat" pitchFamily="2" charset="0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506265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E1F96D6-4751-6DA1-5AB6-DD6CF0C58E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21" y="0"/>
            <a:ext cx="9144000" cy="60960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781800" y="12062"/>
            <a:ext cx="2372777" cy="6406882"/>
          </a:xfrm>
          <a:prstGeom prst="rect">
            <a:avLst/>
          </a:prstGeom>
          <a:solidFill>
            <a:schemeClr val="accent4">
              <a:alpha val="75000"/>
            </a:schemeClr>
          </a:solidFill>
        </p:spPr>
        <p:txBody>
          <a:bodyPr vert="horz" wrap="square" lIns="0" tIns="88900" rIns="0" bIns="0" rtlCol="0" anchor="t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700"/>
              </a:spcBef>
            </a:pPr>
            <a:endParaRPr lang="en-US" sz="2500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  <a:p>
            <a:pPr marL="1270" algn="ctr">
              <a:spcBef>
                <a:spcPts val="700"/>
              </a:spcBef>
            </a:pPr>
            <a:r>
              <a:rPr lang="en-US" sz="2800" dirty="0">
                <a:solidFill>
                  <a:schemeClr val="bg1"/>
                </a:solidFill>
                <a:latin typeface="Montserrat"/>
                <a:cs typeface="Franklin Gothic Book"/>
              </a:rPr>
              <a:t>Learn how </a:t>
            </a:r>
            <a:endParaRPr lang="en-US" sz="2800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  <a:p>
            <a:pPr marL="1270" algn="ctr">
              <a:spcBef>
                <a:spcPts val="700"/>
              </a:spcBef>
            </a:pPr>
            <a:r>
              <a:rPr lang="en-US" sz="2800" dirty="0">
                <a:solidFill>
                  <a:schemeClr val="bg1"/>
                </a:solidFill>
                <a:latin typeface="Montserrat"/>
                <a:cs typeface="Franklin Gothic Book"/>
              </a:rPr>
              <a:t>to </a:t>
            </a:r>
            <a:endParaRPr lang="en-US" sz="2800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  <a:p>
            <a:pPr marL="1270" algn="ctr">
              <a:spcBef>
                <a:spcPts val="700"/>
              </a:spcBef>
            </a:pPr>
            <a:r>
              <a:rPr lang="en-US" sz="2800" dirty="0">
                <a:solidFill>
                  <a:schemeClr val="bg1"/>
                </a:solidFill>
                <a:latin typeface="Montserrat"/>
                <a:cs typeface="Franklin Gothic Book"/>
              </a:rPr>
              <a:t>Be</a:t>
            </a:r>
            <a:r>
              <a:rPr lang="en-US" sz="2800" spc="-30" dirty="0">
                <a:solidFill>
                  <a:schemeClr val="bg1"/>
                </a:solidFill>
                <a:latin typeface="Montserrat"/>
                <a:cs typeface="Franklin Gothic Book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Montserrat"/>
                <a:cs typeface="Franklin Gothic Book"/>
              </a:rPr>
              <a:t>a</a:t>
            </a:r>
            <a:r>
              <a:rPr lang="en-US" sz="2800" spc="5" dirty="0">
                <a:solidFill>
                  <a:schemeClr val="bg1"/>
                </a:solidFill>
                <a:latin typeface="Montserrat"/>
                <a:cs typeface="Franklin Gothic Book"/>
              </a:rPr>
              <a:t> </a:t>
            </a:r>
            <a:r>
              <a:rPr lang="en-US" sz="2800" b="1" spc="-20" dirty="0">
                <a:solidFill>
                  <a:schemeClr val="bg1"/>
                </a:solidFill>
                <a:latin typeface="Montserrat"/>
                <a:cs typeface="Franklin Gothic Book"/>
              </a:rPr>
              <a:t>PAL </a:t>
            </a:r>
            <a:endParaRPr lang="en-US" sz="2800" b="1" spc="-20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  <a:p>
            <a:pPr marL="1270" algn="ctr">
              <a:spcBef>
                <a:spcPts val="700"/>
              </a:spcBef>
            </a:pPr>
            <a:r>
              <a:rPr lang="en-US" sz="2800" b="1" dirty="0">
                <a:solidFill>
                  <a:schemeClr val="bg1"/>
                </a:solidFill>
                <a:latin typeface="Montserrat"/>
                <a:cs typeface="Franklin Gothic Book"/>
              </a:rPr>
              <a:t>(Protect</a:t>
            </a:r>
            <a:r>
              <a:rPr lang="en-US" sz="2800" b="1" spc="-130" dirty="0">
                <a:solidFill>
                  <a:schemeClr val="bg1"/>
                </a:solidFill>
                <a:latin typeface="Montserrat"/>
                <a:cs typeface="Franklin Gothic Book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Montserrat"/>
                <a:cs typeface="Franklin Gothic Book"/>
              </a:rPr>
              <a:t>A</a:t>
            </a:r>
            <a:r>
              <a:rPr lang="en-US" sz="2800" b="1" spc="-85" dirty="0">
                <a:solidFill>
                  <a:schemeClr val="bg1"/>
                </a:solidFill>
                <a:latin typeface="Montserrat"/>
                <a:cs typeface="Franklin Gothic Book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Montserrat"/>
                <a:cs typeface="Franklin Gothic Book"/>
              </a:rPr>
              <a:t>Life)</a:t>
            </a:r>
            <a:r>
              <a:rPr lang="en-US" sz="2800" b="1" spc="-110" dirty="0">
                <a:solidFill>
                  <a:schemeClr val="bg1"/>
                </a:solidFill>
                <a:latin typeface="Montserrat"/>
                <a:cs typeface="Franklin Gothic Book"/>
              </a:rPr>
              <a:t> </a:t>
            </a:r>
            <a:endParaRPr lang="en-US" sz="2800" b="1" spc="-11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  <a:p>
            <a:pPr marL="1270" algn="ctr">
              <a:lnSpc>
                <a:spcPct val="100000"/>
              </a:lnSpc>
              <a:spcBef>
                <a:spcPts val="700"/>
              </a:spcBef>
            </a:pPr>
            <a:r>
              <a:rPr lang="en-US" sz="2800" spc="-110" dirty="0">
                <a:solidFill>
                  <a:schemeClr val="bg1"/>
                </a:solidFill>
                <a:latin typeface="Montserrat"/>
                <a:cs typeface="Franklin Gothic Book"/>
              </a:rPr>
              <a:t>to Friends with </a:t>
            </a:r>
            <a:r>
              <a:rPr lang="en-US" sz="2800" dirty="0">
                <a:solidFill>
                  <a:schemeClr val="bg1"/>
                </a:solidFill>
                <a:latin typeface="Montserrat"/>
                <a:cs typeface="Franklin Gothic Book"/>
              </a:rPr>
              <a:t>Food</a:t>
            </a:r>
            <a:r>
              <a:rPr lang="en-US" sz="2800" spc="-110" dirty="0">
                <a:solidFill>
                  <a:schemeClr val="bg1"/>
                </a:solidFill>
                <a:latin typeface="Montserrat"/>
                <a:cs typeface="Franklin Gothic Book"/>
              </a:rPr>
              <a:t> </a:t>
            </a:r>
            <a:r>
              <a:rPr lang="en-US" sz="2800" spc="-10" dirty="0">
                <a:solidFill>
                  <a:schemeClr val="bg1"/>
                </a:solidFill>
                <a:latin typeface="Montserrat"/>
                <a:cs typeface="Franklin Gothic Book"/>
              </a:rPr>
              <a:t>Allergies</a:t>
            </a:r>
          </a:p>
          <a:p>
            <a:pPr marL="1270" algn="ctr">
              <a:lnSpc>
                <a:spcPct val="100000"/>
              </a:lnSpc>
              <a:spcBef>
                <a:spcPts val="700"/>
              </a:spcBef>
            </a:pPr>
            <a:endParaRPr lang="en-US" sz="2800" b="1" spc="-10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  <a:p>
            <a:pPr marL="1270" algn="ctr">
              <a:lnSpc>
                <a:spcPct val="100000"/>
              </a:lnSpc>
              <a:spcBef>
                <a:spcPts val="700"/>
              </a:spcBef>
            </a:pPr>
            <a:endParaRPr lang="en-US" sz="2800" b="1" spc="-10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  <a:p>
            <a:pPr marL="1270" algn="ctr">
              <a:lnSpc>
                <a:spcPct val="100000"/>
              </a:lnSpc>
              <a:spcBef>
                <a:spcPts val="700"/>
              </a:spcBef>
            </a:pPr>
            <a:endParaRPr lang="en-US" sz="2800" b="1" spc="-10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  <a:p>
            <a:pPr marL="1270" algn="ctr">
              <a:lnSpc>
                <a:spcPct val="100000"/>
              </a:lnSpc>
              <a:spcBef>
                <a:spcPts val="700"/>
              </a:spcBef>
            </a:pPr>
            <a:endParaRPr sz="2500" dirty="0">
              <a:latin typeface="Montserrat" pitchFamily="2" charset="0"/>
              <a:cs typeface="Franklin Gothic Book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C696946-2EF6-776A-5F98-237FE5B0B4F0}"/>
              </a:ext>
            </a:extLst>
          </p:cNvPr>
          <p:cNvGrpSpPr/>
          <p:nvPr/>
        </p:nvGrpSpPr>
        <p:grpSpPr>
          <a:xfrm>
            <a:off x="0" y="6080606"/>
            <a:ext cx="9144000" cy="777394"/>
            <a:chOff x="0" y="6080606"/>
            <a:chExt cx="9144000" cy="77739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04A7E47-8BD8-1BEB-2BC3-36127902B551}"/>
                </a:ext>
              </a:extLst>
            </p:cNvPr>
            <p:cNvSpPr/>
            <p:nvPr/>
          </p:nvSpPr>
          <p:spPr>
            <a:xfrm>
              <a:off x="0" y="6080606"/>
              <a:ext cx="9144000" cy="76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A9687C4-E634-C041-E154-3D13346E72D5}"/>
                </a:ext>
              </a:extLst>
            </p:cNvPr>
            <p:cNvSpPr txBox="1"/>
            <p:nvPr/>
          </p:nvSpPr>
          <p:spPr>
            <a:xfrm>
              <a:off x="304800" y="6477000"/>
              <a:ext cx="5580376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l"/>
              <a:r>
                <a:rPr lang="en-US" sz="1200">
                  <a:solidFill>
                    <a:schemeClr val="bg1"/>
                  </a:solidFill>
                </a:rPr>
                <a:t>© </a:t>
              </a:r>
              <a:r>
                <a:rPr lang="en-US" sz="1200">
                  <a:solidFill>
                    <a:schemeClr val="bg1"/>
                  </a:solidFill>
                  <a:latin typeface="+mn-lt"/>
                </a:rPr>
                <a:t>Food Allergy Research &amp; Education (FARE), 2023</a:t>
              </a:r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16" name="Picture 15" descr="A logo with white text">
              <a:extLst>
                <a:ext uri="{FF2B5EF4-FFF2-40B4-BE49-F238E27FC236}">
                  <a16:creationId xmlns:a16="http://schemas.microsoft.com/office/drawing/2014/main" id="{564CFA22-38C9-7F34-6944-5B58DB099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39000" y="6094013"/>
              <a:ext cx="1896112" cy="763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3847275"/>
      </p:ext>
    </p:extLst>
  </p:cSld>
  <p:clrMapOvr>
    <a:masterClrMapping/>
  </p:clrMapOvr>
</p:sld>
</file>

<file path=ppt/theme/theme1.xml><?xml version="1.0" encoding="utf-8"?>
<a:theme xmlns:a="http://schemas.openxmlformats.org/drawingml/2006/main" name="FARE Theme">
  <a:themeElements>
    <a:clrScheme name="FARE">
      <a:dk1>
        <a:sysClr val="windowText" lastClr="000000"/>
      </a:dk1>
      <a:lt1>
        <a:sysClr val="window" lastClr="FFFFFF"/>
      </a:lt1>
      <a:dk2>
        <a:srgbClr val="0E3F80"/>
      </a:dk2>
      <a:lt2>
        <a:srgbClr val="EEECE1"/>
      </a:lt2>
      <a:accent1>
        <a:srgbClr val="1D4F91"/>
      </a:accent1>
      <a:accent2>
        <a:srgbClr val="C21E39"/>
      </a:accent2>
      <a:accent3>
        <a:srgbClr val="19B86B"/>
      </a:accent3>
      <a:accent4>
        <a:srgbClr val="522398"/>
      </a:accent4>
      <a:accent5>
        <a:srgbClr val="15A1AB"/>
      </a:accent5>
      <a:accent6>
        <a:srgbClr val="F79646"/>
      </a:accent6>
      <a:hlink>
        <a:srgbClr val="F0DB02"/>
      </a:hlink>
      <a:folHlink>
        <a:srgbClr val="CEEAE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RE Theme" id="{F8DF0BE0-C35D-4380-B3BE-4773CBED79FB}" vid="{F34AE72A-96E5-4516-AEA5-D7E4F790FB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9bf2a86-f4b0-498e-9a78-59bee144fdfd">
      <Terms xmlns="http://schemas.microsoft.com/office/infopath/2007/PartnerControls"/>
    </lcf76f155ced4ddcb4097134ff3c332f>
    <DateTime xmlns="d9bf2a86-f4b0-498e-9a78-59bee144fdfd" xsi:nil="true"/>
    <TaxCatchAll xmlns="89034230-b3e4-495d-a686-c19188f4dbd7" xsi:nil="true"/>
    <SharedWithUsers xmlns="89034230-b3e4-495d-a686-c19188f4dbd7">
      <UserInfo>
        <DisplayName>Kathleen Vickers</DisplayName>
        <AccountId>230</AccountId>
        <AccountType/>
      </UserInfo>
      <UserInfo>
        <DisplayName>Alison Woody</DisplayName>
        <AccountId>257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F93D341D52E948B1D9733A39C3D1BE" ma:contentTypeVersion="19" ma:contentTypeDescription="Create a new document." ma:contentTypeScope="" ma:versionID="a52dd647bdea06b9bb46fdb003a06d42">
  <xsd:schema xmlns:xsd="http://www.w3.org/2001/XMLSchema" xmlns:xs="http://www.w3.org/2001/XMLSchema" xmlns:p="http://schemas.microsoft.com/office/2006/metadata/properties" xmlns:ns2="d9bf2a86-f4b0-498e-9a78-59bee144fdfd" xmlns:ns3="89034230-b3e4-495d-a686-c19188f4dbd7" targetNamespace="http://schemas.microsoft.com/office/2006/metadata/properties" ma:root="true" ma:fieldsID="cefd9cf71c16e6f8768eaee5178ad3ec" ns2:_="" ns3:_="">
    <xsd:import namespace="d9bf2a86-f4b0-498e-9a78-59bee144fdfd"/>
    <xsd:import namespace="89034230-b3e4-495d-a686-c19188f4db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DateTim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f2a86-f4b0-498e-9a78-59bee144fd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DateTime" ma:index="20" nillable="true" ma:displayName="Date Time" ma:format="DateTime" ma:internalName="DateTime">
      <xsd:simpleType>
        <xsd:restriction base="dms:DateTim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11fb441-0fbc-490f-ad0e-787f167459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034230-b3e4-495d-a686-c19188f4dbd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2694891-532c-45e4-9bf4-4ef7ecb15921}" ma:internalName="TaxCatchAll" ma:showField="CatchAllData" ma:web="89034230-b3e4-495d-a686-c19188f4db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CF19F3-A37B-44C3-A642-90CFEC84B340}">
  <ds:schemaRefs>
    <ds:schemaRef ds:uri="http://purl.org/dc/dcmitype/"/>
    <ds:schemaRef ds:uri="http://purl.org/dc/elements/1.1/"/>
    <ds:schemaRef ds:uri="d9bf2a86-f4b0-498e-9a78-59bee144fdfd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89034230-b3e4-495d-a686-c19188f4dbd7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EF424FD-019C-4095-ABA4-7472341E9B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bf2a86-f4b0-498e-9a78-59bee144fdfd"/>
    <ds:schemaRef ds:uri="89034230-b3e4-495d-a686-c19188f4db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E4BFFB-DB15-4A7D-B6C2-BB786DD8497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23fed7a1-93ea-41d7-9a61-fb32bc5cc1d5}" enabled="0" method="" siteId="{23fed7a1-93ea-41d7-9a61-fb32bc5cc1d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818</Words>
  <Application>Microsoft Office PowerPoint</Application>
  <PresentationFormat>On-screen Show (4:3)</PresentationFormat>
  <Paragraphs>102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FARE Theme</vt:lpstr>
      <vt:lpstr>PowerPoint Presentation</vt:lpstr>
      <vt:lpstr>PowerPoint Presentation</vt:lpstr>
      <vt:lpstr>What is a food allergy?</vt:lpstr>
      <vt:lpstr>PowerPoint Presentation</vt:lpstr>
      <vt:lpstr>Food allergies can cause death</vt:lpstr>
      <vt:lpstr>Many Have Already Experienced Severe Reactions</vt:lpstr>
      <vt:lpstr>What would happen if my friend eats a food they are allergic to?</vt:lpstr>
      <vt:lpstr>Can doctors  cure food allergies?</vt:lpstr>
      <vt:lpstr>PowerPoint Presentation</vt:lpstr>
      <vt:lpstr>What can you do to  Be a PAL?</vt:lpstr>
      <vt:lpstr> What would you do?</vt:lpstr>
      <vt:lpstr>PowerPoint Presentation</vt:lpstr>
      <vt:lpstr> What would you do?</vt:lpstr>
      <vt:lpstr>PowerPoint Presentation</vt:lpstr>
      <vt:lpstr>What would you do?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Stacey Padova</dc:creator>
  <cp:lastModifiedBy>Marie Malloy</cp:lastModifiedBy>
  <cp:revision>62</cp:revision>
  <dcterms:created xsi:type="dcterms:W3CDTF">2023-07-31T17:56:44Z</dcterms:created>
  <dcterms:modified xsi:type="dcterms:W3CDTF">2025-07-16T15:13:53Z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2014-04-14T00:00:00Z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2023-07-31T00:00:00Z</vt:filetime>
  </property>
  <property fmtid="{D5CDD505-2E9C-101B-9397-08002B2CF9AE}" pid="5" name="Producer">
    <vt:lpwstr>Microsoft® Office PowerPoint® 2007</vt:lpwstr>
  </property>
  <property fmtid="{D5CDD505-2E9C-101B-9397-08002B2CF9AE}" pid="6" name="ContentTypeId">
    <vt:lpwstr>0x0101005CF93D341D52E948B1D9733A39C3D1BE</vt:lpwstr>
  </property>
  <property fmtid="{D5CDD505-2E9C-101B-9397-08002B2CF9AE}" pid="7" name="MediaServiceImageTags">
    <vt:lpwstr/>
  </property>
</Properties>
</file>