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B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4"/>
  </p:sldMasterIdLst>
  <p:notesMasterIdLst>
    <p:notesMasterId r:id="rId18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1C3207-7396-02AD-8F42-AF37843935ED}" name="Karen Patriarca-Elliott" initials="KP" userId="S::kpelliott@foodallergy.org::fafa9ad5-5147-428c-a7df-3fbcb97b7749" providerId="AD"/>
  <p188:author id="{E2DEC80B-42E5-E1C1-C271-7477717B17F8}" name="Paul Scribner" initials="PS" userId="S::pscribner@foodallergy.org::ddbb23e3-c013-4cc7-a27b-14584e737c84" providerId="AD"/>
  <p188:author id="{241C2F74-D2C6-EAEC-2FEE-027B5C86F1D8}" name="Kathleen Vickers" initials="KV" userId="S::kvickers@foodallergy.org::046bf5e2-1c05-42ba-a40c-2c6388ae21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903" autoAdjust="0"/>
  </p:normalViewPr>
  <p:slideViewPr>
    <p:cSldViewPr>
      <p:cViewPr varScale="1">
        <p:scale>
          <a:sx n="107" d="100"/>
          <a:sy n="107" d="100"/>
        </p:scale>
        <p:origin x="84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modernComment_10B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99D70D-7877-4016-B934-35A09A8982AB}" authorId="{241C2F74-D2C6-EAEC-2FEE-027B5C86F1D8}" status="resolved" created="2023-08-01T20:53:23.631" complete="100000">
    <pc:sldMkLst xmlns:pc="http://schemas.microsoft.com/office/powerpoint/2013/main/command">
      <pc:docMk/>
      <pc:sldMk cId="0" sldId="267"/>
    </pc:sldMkLst>
    <p188:txBody>
      <a:bodyPr/>
      <a:lstStyle/>
      <a:p>
        <a:r>
          <a:rPr lang="en-US"/>
          <a:t>I didn't see the teal text a the top at first. Too pale or too close to the background.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08-02T16:54:18.331" authorId="{151C3207-7396-02AD-8F42-AF37843935ED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9DDE-CFAA-4D72-B1A7-CE901B9009B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64524-3147-4B89-86A6-C0B916B0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4524-3147-4B89-86A6-C0B916B079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1" y="1009553"/>
            <a:ext cx="279272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2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974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739" y="-68205"/>
            <a:ext cx="6942455" cy="112268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00" y="199575"/>
            <a:ext cx="4878705" cy="984885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2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739" y="-68205"/>
            <a:ext cx="6942455" cy="112268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739" y="-68205"/>
            <a:ext cx="6942455" cy="112268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0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00" y="199575"/>
            <a:ext cx="487870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/>
              <a:t>Title</a:t>
            </a: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20678-2D1A-9F4D-D74E-B82E8B902DC6}"/>
              </a:ext>
            </a:extLst>
          </p:cNvPr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852DA-364D-D40C-39B2-05DD11146F82}"/>
              </a:ext>
            </a:extLst>
          </p:cNvPr>
          <p:cNvSpPr txBox="1"/>
          <p:nvPr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</a:rPr>
              <a:t>Food Allergy Research &amp; Education (FARE), 2023</a:t>
            </a:r>
          </a:p>
        </p:txBody>
      </p:sp>
      <p:pic>
        <p:nvPicPr>
          <p:cNvPr id="10" name="Picture 9" descr="A logo with white text">
            <a:extLst>
              <a:ext uri="{FF2B5EF4-FFF2-40B4-BE49-F238E27FC236}">
                <a16:creationId xmlns:a16="http://schemas.microsoft.com/office/drawing/2014/main" id="{16F07F67-DB12-09A0-0A8B-F193F08537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pic>
        <p:nvPicPr>
          <p:cNvPr id="12" name="Graphic 11" descr="Badge Copyright outline">
            <a:extLst>
              <a:ext uri="{FF2B5EF4-FFF2-40B4-BE49-F238E27FC236}">
                <a16:creationId xmlns:a16="http://schemas.microsoft.com/office/drawing/2014/main" id="{5F81B845-260E-4722-7C46-878BFC4390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409915-4A17-91D9-B65A-06F6CDE45E45}"/>
              </a:ext>
            </a:extLst>
          </p:cNvPr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39110-74D4-5AC8-DC0B-1A6A9A4A4B1F}"/>
              </a:ext>
            </a:extLst>
          </p:cNvPr>
          <p:cNvSpPr txBox="1"/>
          <p:nvPr userDrawn="1"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</a:t>
            </a:r>
            <a:r>
              <a:rPr lang="en-US" sz="1200">
                <a:solidFill>
                  <a:schemeClr val="bg1"/>
                </a:solidFill>
                <a:latin typeface="+mn-lt"/>
              </a:rPr>
              <a:t>Food Allergy Research &amp; Education (FARE), 2023</a:t>
            </a:r>
          </a:p>
        </p:txBody>
      </p:sp>
      <p:pic>
        <p:nvPicPr>
          <p:cNvPr id="5" name="Picture 4" descr="A logo with white text">
            <a:extLst>
              <a:ext uri="{FF2B5EF4-FFF2-40B4-BE49-F238E27FC236}">
                <a16:creationId xmlns:a16="http://schemas.microsoft.com/office/drawing/2014/main" id="{ADAF5E22-389E-0981-1D12-AE431C4E98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Montserrat" pitchFamily="2" charset="0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Allergy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18/10/relationships/comments" Target="../comments/modernComment_10B_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90D530-47F6-CA84-9C6A-3F61FB651500}"/>
              </a:ext>
            </a:extLst>
          </p:cNvPr>
          <p:cNvGrpSpPr/>
          <p:nvPr/>
        </p:nvGrpSpPr>
        <p:grpSpPr>
          <a:xfrm>
            <a:off x="-8888" y="-13408"/>
            <a:ext cx="9152888" cy="6871408"/>
            <a:chOff x="-8888" y="-13408"/>
            <a:chExt cx="9152888" cy="6871408"/>
          </a:xfrm>
        </p:grpSpPr>
        <p:pic>
          <p:nvPicPr>
            <p:cNvPr id="10" name="Picture 9" descr="A group of children eating at a table&#10;&#10;Description automatically generated">
              <a:extLst>
                <a:ext uri="{FF2B5EF4-FFF2-40B4-BE49-F238E27FC236}">
                  <a16:creationId xmlns:a16="http://schemas.microsoft.com/office/drawing/2014/main" id="{C1A2E666-E976-7870-C4EB-9BEF34E95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0960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D8090A-3B9D-C2AF-255C-F2AB9F8D31F7}"/>
                </a:ext>
              </a:extLst>
            </p:cNvPr>
            <p:cNvSpPr/>
            <p:nvPr/>
          </p:nvSpPr>
          <p:spPr>
            <a:xfrm>
              <a:off x="5885176" y="-13408"/>
              <a:ext cx="3258824" cy="6107421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98C4FE-8374-4631-DBAD-C35C042F2FB6}"/>
                </a:ext>
              </a:extLst>
            </p:cNvPr>
            <p:cNvGrpSpPr/>
            <p:nvPr/>
          </p:nvGrpSpPr>
          <p:grpSpPr>
            <a:xfrm>
              <a:off x="-8888" y="6094013"/>
              <a:ext cx="9144000" cy="763987"/>
              <a:chOff x="-8888" y="6094013"/>
              <a:chExt cx="9144000" cy="763987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F20B8C8-F95C-B179-F619-5F1F00D440A3}"/>
                  </a:ext>
                </a:extLst>
              </p:cNvPr>
              <p:cNvSpPr/>
              <p:nvPr/>
            </p:nvSpPr>
            <p:spPr>
              <a:xfrm>
                <a:off x="-8888" y="6094013"/>
                <a:ext cx="9144000" cy="76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alibri"/>
                    <a:ea typeface="Times New Roman" panose="02020603050405020304" pitchFamily="18" charset="0"/>
                    <a:cs typeface="Calibri"/>
                  </a:rPr>
                  <a:t>   </a:t>
                </a:r>
                <a:r>
                  <a:rPr lang="en-US" sz="1200" b="1" dirty="0">
                    <a:solidFill>
                      <a:schemeClr val="bg1"/>
                    </a:solidFill>
                    <a:effectLst/>
                    <a:latin typeface="Calibri"/>
                    <a:ea typeface="Times New Roman" panose="02020603050405020304" pitchFamily="18" charset="0"/>
                    <a:cs typeface="Calibri"/>
                  </a:rPr>
                  <a:t>©</a:t>
                </a:r>
                <a:r>
                  <a:rPr lang="en-US" sz="1200" b="1" dirty="0">
                    <a:solidFill>
                      <a:schemeClr val="bg1"/>
                    </a:solidFill>
                  </a:rPr>
                  <a:t> </a:t>
                </a:r>
                <a:r>
                  <a:rPr lang="en-US" sz="1200" b="1" dirty="0">
                    <a:solidFill>
                      <a:schemeClr val="bg1"/>
                    </a:solidFill>
                    <a:latin typeface="+mn-lt"/>
                  </a:rPr>
                  <a:t>Food Allergy Research &amp; Education (FARE), 2023</a:t>
                </a:r>
                <a:r>
                  <a:rPr lang="en-US" sz="1200" b="1" dirty="0">
                    <a:solidFill>
                      <a:schemeClr val="bg1"/>
                    </a:solidFill>
                  </a:rPr>
                  <a:t>, </a:t>
                </a:r>
                <a:r>
                  <a:rPr lang="en-US" sz="1200" b="1" dirty="0">
                    <a:solidFill>
                      <a:schemeClr val="bg1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www.FoodAllergy.org</a:t>
                </a:r>
                <a:r>
                  <a:rPr lang="en-US" sz="1200" b="1" dirty="0">
                    <a:solidFill>
                      <a:schemeClr val="bg1"/>
                    </a:solidFill>
                  </a:rPr>
                  <a:t> </a:t>
                </a:r>
                <a:endParaRPr lang="en-US" sz="1200" b="1">
                  <a:solidFill>
                    <a:schemeClr val="bg1"/>
                  </a:solidFill>
                  <a:latin typeface="+mn-lt"/>
                  <a:cs typeface="Calibri"/>
                </a:endParaRPr>
              </a:p>
            </p:txBody>
          </p:sp>
          <p:pic>
            <p:nvPicPr>
              <p:cNvPr id="19" name="Picture 18" descr="A logo with white text">
                <a:extLst>
                  <a:ext uri="{FF2B5EF4-FFF2-40B4-BE49-F238E27FC236}">
                    <a16:creationId xmlns:a16="http://schemas.microsoft.com/office/drawing/2014/main" id="{D03F8B5F-A4AE-C197-59B6-500968E60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000" y="6094013"/>
                <a:ext cx="1896112" cy="763987"/>
              </a:xfrm>
              <a:prstGeom prst="rect">
                <a:avLst/>
              </a:prstGeom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7D69A0A-A6B8-7E0B-871A-8D5C5A06FC1B}"/>
              </a:ext>
            </a:extLst>
          </p:cNvPr>
          <p:cNvSpPr txBox="1"/>
          <p:nvPr/>
        </p:nvSpPr>
        <p:spPr>
          <a:xfrm>
            <a:off x="381542" y="6384416"/>
            <a:ext cx="63246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© Food Allergy Research &amp; Education (FARE), July 2023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991A9A1-B9D7-E028-38D1-98441D9B5294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0BBCC2E6-E621-50D0-69AE-3BA749B2F402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578445-A5E0-4676-9F9A-400884227658}"/>
              </a:ext>
            </a:extLst>
          </p:cNvPr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AFB2A-C479-D91F-B436-764A807D8F4F}"/>
              </a:ext>
            </a:extLst>
          </p:cNvPr>
          <p:cNvSpPr txBox="1"/>
          <p:nvPr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Food Allergy Research &amp; Education (FARE), 2023</a:t>
            </a:r>
          </a:p>
        </p:txBody>
      </p:sp>
      <p:pic>
        <p:nvPicPr>
          <p:cNvPr id="15" name="Picture 14" descr="A logo with white text">
            <a:extLst>
              <a:ext uri="{FF2B5EF4-FFF2-40B4-BE49-F238E27FC236}">
                <a16:creationId xmlns:a16="http://schemas.microsoft.com/office/drawing/2014/main" id="{09D23497-6B19-50AF-7153-37F58A3793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pic>
        <p:nvPicPr>
          <p:cNvPr id="16" name="Graphic 15" descr="Badge Copyright outline">
            <a:extLst>
              <a:ext uri="{FF2B5EF4-FFF2-40B4-BE49-F238E27FC236}">
                <a16:creationId xmlns:a16="http://schemas.microsoft.com/office/drawing/2014/main" id="{72AF5378-2D85-7B90-0AA6-A7E1DC390D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E0ECEA-7033-AC46-993A-0CC2BA0C6333}"/>
              </a:ext>
            </a:extLst>
          </p:cNvPr>
          <p:cNvSpPr txBox="1"/>
          <p:nvPr/>
        </p:nvSpPr>
        <p:spPr>
          <a:xfrm>
            <a:off x="5861198" y="228600"/>
            <a:ext cx="3282802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ontserrat"/>
              </a:rPr>
              <a:t>Be a </a:t>
            </a:r>
            <a:r>
              <a:rPr lang="en-US" sz="3200" b="1">
                <a:solidFill>
                  <a:schemeClr val="bg1"/>
                </a:solidFill>
                <a:latin typeface="Montserrat"/>
              </a:rPr>
              <a:t>PAL (Protect A Life) </a:t>
            </a:r>
            <a:br>
              <a:rPr lang="en-US" sz="3200" b="1">
                <a:latin typeface="Montserrat"/>
              </a:rPr>
            </a:br>
            <a:r>
              <a:rPr lang="en-US" sz="3200">
                <a:solidFill>
                  <a:schemeClr val="bg1"/>
                </a:solidFill>
                <a:latin typeface="Montserrat"/>
              </a:rPr>
              <a:t>Food</a:t>
            </a:r>
            <a:r>
              <a:rPr lang="en-US" sz="3200" spc="-75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3200">
                <a:solidFill>
                  <a:schemeClr val="bg1"/>
                </a:solidFill>
                <a:latin typeface="Montserrat"/>
              </a:rPr>
              <a:t>Allergy</a:t>
            </a:r>
            <a:r>
              <a:rPr lang="en-US" sz="3200" spc="-6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3200" spc="-10">
                <a:solidFill>
                  <a:schemeClr val="bg1"/>
                </a:solidFill>
                <a:latin typeface="Montserrat"/>
              </a:rPr>
              <a:t>Awareness</a:t>
            </a:r>
            <a:br>
              <a:rPr lang="en-US" sz="3200" spc="-10">
                <a:latin typeface="Montserrat"/>
              </a:rPr>
            </a:br>
            <a:br>
              <a:rPr lang="en-US" sz="3200" spc="-10">
                <a:latin typeface="Montserrat"/>
              </a:rPr>
            </a:b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What</a:t>
            </a:r>
            <a:r>
              <a:rPr lang="en-US" sz="1800" spc="-1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are</a:t>
            </a:r>
            <a:r>
              <a:rPr lang="en-US" sz="1800" spc="-2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food</a:t>
            </a:r>
            <a:r>
              <a:rPr lang="en-US" sz="1800" spc="-1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spc="-10">
                <a:solidFill>
                  <a:schemeClr val="bg1"/>
                </a:solidFill>
                <a:latin typeface="Montserrat"/>
                <a:cs typeface="Franklin Gothic Book"/>
              </a:rPr>
              <a:t>allergies?</a:t>
            </a:r>
            <a:br>
              <a:rPr lang="en-US" sz="1800" spc="-10">
                <a:latin typeface="Montserrat"/>
                <a:cs typeface="Franklin Gothic Book"/>
              </a:rPr>
            </a:b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Who</a:t>
            </a:r>
            <a:r>
              <a:rPr lang="en-US" sz="1800" spc="-1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has</a:t>
            </a:r>
            <a:r>
              <a:rPr lang="en-US" sz="1800" spc="-2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food</a:t>
            </a:r>
            <a:r>
              <a:rPr lang="en-US" sz="1800" spc="-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spc="-10">
                <a:solidFill>
                  <a:schemeClr val="bg1"/>
                </a:solidFill>
                <a:latin typeface="Montserrat"/>
                <a:cs typeface="Franklin Gothic Book"/>
              </a:rPr>
              <a:t>allergies? </a:t>
            </a:r>
            <a:br>
              <a:rPr lang="en-US" sz="1800" spc="-10">
                <a:latin typeface="Montserrat"/>
                <a:cs typeface="Franklin Gothic Book"/>
              </a:rPr>
            </a:b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How</a:t>
            </a:r>
            <a:r>
              <a:rPr lang="en-US" sz="1800" spc="-1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can you</a:t>
            </a:r>
            <a:r>
              <a:rPr lang="en-US" sz="1800" spc="1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help</a:t>
            </a:r>
            <a:r>
              <a:rPr lang="en-US" sz="1800" spc="-1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people</a:t>
            </a:r>
            <a:r>
              <a:rPr lang="en-US" sz="1800" spc="-2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>
                <a:solidFill>
                  <a:schemeClr val="bg1"/>
                </a:solidFill>
                <a:latin typeface="Montserrat"/>
                <a:cs typeface="Franklin Gothic Book"/>
              </a:rPr>
              <a:t>with</a:t>
            </a:r>
            <a:r>
              <a:rPr lang="en-US" sz="1800" spc="-20">
                <a:solidFill>
                  <a:schemeClr val="bg1"/>
                </a:solidFill>
                <a:latin typeface="Montserrat"/>
                <a:cs typeface="Franklin Gothic Book"/>
              </a:rPr>
              <a:t> food </a:t>
            </a:r>
            <a:r>
              <a:rPr lang="en-US" sz="1800" spc="-10">
                <a:solidFill>
                  <a:schemeClr val="bg1"/>
                </a:solidFill>
                <a:latin typeface="Montserrat"/>
                <a:cs typeface="Franklin Gothic Book"/>
              </a:rPr>
              <a:t>allergies?</a:t>
            </a:r>
            <a:endParaRPr lang="en-US">
              <a:solidFill>
                <a:schemeClr val="bg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537"/>
            <a:ext cx="9135112" cy="992137"/>
          </a:xfrm>
          <a:prstGeom prst="rect">
            <a:avLst/>
          </a:prstGeom>
        </p:spPr>
        <p:txBody>
          <a:bodyPr vert="horz" wrap="square" lIns="0" tIns="494862" rIns="0" bIns="0" rtlCol="0" anchor="ctr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	</a:t>
            </a:r>
            <a:r>
              <a:rPr sz="2800" b="1" dirty="0">
                <a:latin typeface="Montserrat" pitchFamily="2" charset="0"/>
              </a:rPr>
              <a:t>What</a:t>
            </a:r>
            <a:r>
              <a:rPr sz="2800" b="1" spc="-90" dirty="0">
                <a:latin typeface="Montserrat" pitchFamily="2" charset="0"/>
              </a:rPr>
              <a:t> </a:t>
            </a:r>
            <a:r>
              <a:rPr sz="2800" b="1" dirty="0">
                <a:latin typeface="Montserrat" pitchFamily="2" charset="0"/>
              </a:rPr>
              <a:t>Would</a:t>
            </a:r>
            <a:r>
              <a:rPr sz="2800" b="1" spc="-80" dirty="0">
                <a:latin typeface="Montserrat" pitchFamily="2" charset="0"/>
              </a:rPr>
              <a:t> </a:t>
            </a:r>
            <a:r>
              <a:rPr sz="2800" b="1" spc="-10" dirty="0">
                <a:latin typeface="Montserrat" pitchFamily="2" charset="0"/>
              </a:rPr>
              <a:t>You</a:t>
            </a:r>
            <a:r>
              <a:rPr sz="2800" b="1" spc="-100" dirty="0">
                <a:latin typeface="Montserrat" pitchFamily="2" charset="0"/>
              </a:rPr>
              <a:t> </a:t>
            </a:r>
            <a:r>
              <a:rPr sz="2800" b="1" spc="-25" dirty="0">
                <a:latin typeface="Montserrat" pitchFamily="2" charset="0"/>
              </a:rPr>
              <a:t>Do?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" y="1240160"/>
            <a:ext cx="8382000" cy="415241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playing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another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friend, 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Max.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Max</a:t>
            </a:r>
            <a:r>
              <a:rPr sz="2800" spc="-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offers</a:t>
            </a:r>
            <a:r>
              <a:rPr sz="2800" spc="-3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3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cookie</a:t>
            </a: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his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backpack.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104648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</a:t>
            </a:r>
            <a:r>
              <a:rPr lang="en-US"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,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“No</a:t>
            </a:r>
            <a:r>
              <a:rPr sz="2800" spc="-3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thank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you,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</a:t>
            </a:r>
            <a:r>
              <a:rPr sz="2800" spc="-1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have</a:t>
            </a:r>
            <a:r>
              <a:rPr sz="2800" spc="-3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food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allergy.”</a:t>
            </a:r>
            <a:endParaRPr lang="en-US" sz="2800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104648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Montserrat"/>
                <a:cs typeface="Franklin Gothic Book"/>
              </a:rPr>
              <a:t>Max says, "Come and have some, it’s probably OK.”</a:t>
            </a:r>
            <a:endParaRPr sz="2800" dirty="0">
              <a:solidFill>
                <a:schemeClr val="bg1"/>
              </a:solidFill>
              <a:latin typeface="Montserrat"/>
              <a:cs typeface="Franklin Gothic Boo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2AE6AF-31ED-85A1-FF2C-5C26ED0BE05C}"/>
              </a:ext>
            </a:extLst>
          </p:cNvPr>
          <p:cNvGrpSpPr/>
          <p:nvPr/>
        </p:nvGrpSpPr>
        <p:grpSpPr>
          <a:xfrm>
            <a:off x="-8888" y="6094013"/>
            <a:ext cx="9144000" cy="763987"/>
            <a:chOff x="-8888" y="6094013"/>
            <a:chExt cx="9144000" cy="7639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166C39-73F4-99D3-5BF6-47100795DF17}"/>
                </a:ext>
              </a:extLst>
            </p:cNvPr>
            <p:cNvSpPr/>
            <p:nvPr/>
          </p:nvSpPr>
          <p:spPr>
            <a:xfrm>
              <a:off x="-8888" y="6094013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©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</a:p>
          </p:txBody>
        </p:sp>
        <p:pic>
          <p:nvPicPr>
            <p:cNvPr id="14" name="Picture 13" descr="A logo with white text">
              <a:extLst>
                <a:ext uri="{FF2B5EF4-FFF2-40B4-BE49-F238E27FC236}">
                  <a16:creationId xmlns:a16="http://schemas.microsoft.com/office/drawing/2014/main" id="{45533A31-2C6E-091E-68FB-1FE624A39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ew young boys looking at each other&#10;&#10;Description automatically generated">
            <a:extLst>
              <a:ext uri="{FF2B5EF4-FFF2-40B4-BE49-F238E27FC236}">
                <a16:creationId xmlns:a16="http://schemas.microsoft.com/office/drawing/2014/main" id="{ACFF3399-4875-962A-9115-372BB0A35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6"/>
          <a:stretch/>
        </p:blipFill>
        <p:spPr>
          <a:xfrm>
            <a:off x="0" y="-52225"/>
            <a:ext cx="9144000" cy="6148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-31215"/>
            <a:ext cx="3352800" cy="59561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>
              <a:spcBef>
                <a:spcPts val="105"/>
              </a:spcBef>
              <a:spcAft>
                <a:spcPts val="1200"/>
              </a:spcAft>
              <a:buClr>
                <a:srgbClr val="009AA6"/>
              </a:buClr>
              <a:tabLst>
                <a:tab pos="300355" algn="l"/>
              </a:tabLst>
            </a:pPr>
            <a:r>
              <a:rPr lang="en-US" sz="30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  A</a:t>
            </a:r>
            <a:r>
              <a:rPr lang="en-US" sz="3000" b="1" spc="-8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0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PAL</a:t>
            </a:r>
            <a:r>
              <a:rPr lang="en-US" sz="3000" b="1" spc="-6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000" b="1" spc="-1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would…</a:t>
            </a:r>
            <a:endParaRPr lang="en-US" sz="3000" b="1" spc="-10" dirty="0">
              <a:solidFill>
                <a:srgbClr val="009A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cs typeface="Franklin Gothic Book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lang="en-US" sz="2400" b="1" spc="-10" dirty="0">
                <a:solidFill>
                  <a:srgbClr val="1F497D"/>
                </a:solidFill>
                <a:latin typeface="Montserrat"/>
                <a:cs typeface="Franklin Gothic Book"/>
              </a:rPr>
              <a:t>Tell</a:t>
            </a:r>
            <a:r>
              <a:rPr lang="en-US" sz="2400" b="1" spc="-6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Max</a:t>
            </a:r>
            <a:r>
              <a:rPr lang="en-US" sz="2400" b="1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that</a:t>
            </a:r>
            <a:r>
              <a:rPr lang="en-US" sz="2400" b="1" spc="-6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even</a:t>
            </a:r>
            <a:r>
              <a:rPr lang="en-US" sz="2400" b="1" spc="-8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one</a:t>
            </a:r>
            <a:r>
              <a:rPr lang="en-US" sz="2400" b="1" spc="-7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bite</a:t>
            </a:r>
            <a:r>
              <a:rPr lang="en-US" sz="2400" b="1" spc="-5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25" dirty="0">
                <a:solidFill>
                  <a:srgbClr val="1F497D"/>
                </a:solidFill>
                <a:latin typeface="Montserrat"/>
                <a:cs typeface="Franklin Gothic Book"/>
              </a:rPr>
              <a:t>of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the</a:t>
            </a:r>
            <a:r>
              <a:rPr lang="en-US" sz="2400" b="1" spc="-5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wrong</a:t>
            </a:r>
            <a:r>
              <a:rPr lang="en-US" sz="2400" b="1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food</a:t>
            </a:r>
            <a:r>
              <a:rPr lang="en-US" sz="2400" b="1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could</a:t>
            </a:r>
            <a:r>
              <a:rPr lang="en-US" sz="2400" b="1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20" dirty="0">
                <a:solidFill>
                  <a:srgbClr val="1F497D"/>
                </a:solidFill>
                <a:latin typeface="Montserrat"/>
                <a:cs typeface="Franklin Gothic Book"/>
              </a:rPr>
              <a:t>make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Stephen</a:t>
            </a:r>
            <a:r>
              <a:rPr lang="en-US" sz="2400" b="1" spc="-8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20" dirty="0">
                <a:solidFill>
                  <a:srgbClr val="1F497D"/>
                </a:solidFill>
                <a:latin typeface="Montserrat"/>
                <a:cs typeface="Franklin Gothic Book"/>
              </a:rPr>
              <a:t>sick.</a:t>
            </a:r>
            <a:endParaRPr lang="en-US" sz="2400" b="1" dirty="0">
              <a:latin typeface="Montserrat"/>
              <a:cs typeface="Franklin Gothic Book"/>
            </a:endParaRPr>
          </a:p>
          <a:p>
            <a:pPr marL="469900" marR="504825" indent="-457200">
              <a:lnSpc>
                <a:spcPct val="100000"/>
              </a:lnSpc>
              <a:spcBef>
                <a:spcPts val="765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Wait</a:t>
            </a:r>
            <a:r>
              <a:rPr lang="en-US" sz="2400" b="1" spc="-7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to</a:t>
            </a:r>
            <a:r>
              <a:rPr lang="en-US" sz="2400" b="1" spc="-6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have</a:t>
            </a:r>
            <a:r>
              <a:rPr lang="en-US" sz="2400" b="1" spc="-8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snacks</a:t>
            </a:r>
            <a:r>
              <a:rPr lang="en-US" sz="2400" b="1" spc="-7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10" dirty="0">
                <a:solidFill>
                  <a:srgbClr val="1F497D"/>
                </a:solidFill>
                <a:latin typeface="Montserrat"/>
                <a:cs typeface="Franklin Gothic Book"/>
              </a:rPr>
              <a:t>until later</a:t>
            </a:r>
            <a:r>
              <a:rPr lang="en-US" sz="2400" b="1" spc="-5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or</a:t>
            </a:r>
            <a:r>
              <a:rPr lang="en-US" sz="2400" b="1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ask</a:t>
            </a:r>
            <a:r>
              <a:rPr lang="en-US" sz="2400" b="1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an</a:t>
            </a:r>
            <a:r>
              <a:rPr lang="en-US" sz="2400" b="1" spc="-2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adult</a:t>
            </a:r>
            <a:r>
              <a:rPr lang="en-US" sz="2400" b="1" spc="-5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to</a:t>
            </a:r>
            <a:r>
              <a:rPr lang="en-US" sz="2400" b="1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20" dirty="0">
                <a:solidFill>
                  <a:srgbClr val="1F497D"/>
                </a:solidFill>
                <a:latin typeface="Montserrat"/>
                <a:cs typeface="Franklin Gothic Book"/>
              </a:rPr>
              <a:t>help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find</a:t>
            </a:r>
            <a:r>
              <a:rPr lang="en-US" sz="2400" b="1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a</a:t>
            </a:r>
            <a:r>
              <a:rPr lang="en-US" sz="2400" b="1" spc="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snack</a:t>
            </a:r>
            <a:r>
              <a:rPr lang="en-US" sz="2400" b="1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20" dirty="0">
                <a:solidFill>
                  <a:srgbClr val="1F497D"/>
                </a:solidFill>
                <a:latin typeface="Montserrat"/>
                <a:cs typeface="Franklin Gothic Book"/>
              </a:rPr>
              <a:t>that</a:t>
            </a:r>
            <a:r>
              <a:rPr lang="en-US" sz="2400" b="1" spc="-20" dirty="0"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is</a:t>
            </a:r>
            <a:r>
              <a:rPr lang="en-US" sz="2400" b="1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safe</a:t>
            </a:r>
            <a:r>
              <a:rPr lang="en-US" sz="2400" b="1" spc="-6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/>
                <a:cs typeface="Franklin Gothic Book"/>
              </a:rPr>
              <a:t>for</a:t>
            </a:r>
            <a:r>
              <a:rPr lang="en-US" sz="2400" b="1" spc="-5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b="1" spc="-20" dirty="0">
                <a:solidFill>
                  <a:srgbClr val="1F497D"/>
                </a:solidFill>
                <a:latin typeface="Montserrat"/>
                <a:cs typeface="Franklin Gothic Book"/>
              </a:rPr>
              <a:t>him.</a:t>
            </a:r>
          </a:p>
          <a:p>
            <a:pPr marL="469900" marR="504825" indent="-457200">
              <a:lnSpc>
                <a:spcPct val="100000"/>
              </a:lnSpc>
              <a:spcBef>
                <a:spcPts val="765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lang="en-US" sz="2400" b="1" spc="-20" dirty="0">
              <a:solidFill>
                <a:srgbClr val="1F497D"/>
              </a:solidFill>
              <a:latin typeface="Montserrat" pitchFamily="2" charset="0"/>
              <a:cs typeface="Franklin Gothic Book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94489"/>
            <a:ext cx="8610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Montserrat" pitchFamily="2" charset="0"/>
              </a:rPr>
              <a:t>What</a:t>
            </a:r>
            <a:r>
              <a:rPr sz="2800" b="1" spc="-40" dirty="0">
                <a:latin typeface="Montserrat" pitchFamily="2" charset="0"/>
              </a:rPr>
              <a:t> </a:t>
            </a:r>
            <a:r>
              <a:rPr sz="2800" b="1" dirty="0">
                <a:latin typeface="Montserrat" pitchFamily="2" charset="0"/>
              </a:rPr>
              <a:t>would</a:t>
            </a:r>
            <a:r>
              <a:rPr sz="2800" b="1" spc="-35" dirty="0">
                <a:latin typeface="Montserrat" pitchFamily="2" charset="0"/>
              </a:rPr>
              <a:t> </a:t>
            </a:r>
            <a:r>
              <a:rPr sz="2800" b="1" dirty="0">
                <a:latin typeface="Montserrat" pitchFamily="2" charset="0"/>
              </a:rPr>
              <a:t>you</a:t>
            </a:r>
            <a:r>
              <a:rPr sz="2800" b="1" spc="-50" dirty="0">
                <a:latin typeface="Montserrat" pitchFamily="2" charset="0"/>
              </a:rPr>
              <a:t> </a:t>
            </a:r>
            <a:r>
              <a:rPr sz="2800" b="1" spc="-25" dirty="0">
                <a:latin typeface="Montserrat" pitchFamily="2" charset="0"/>
              </a:rPr>
              <a:t>do?</a:t>
            </a:r>
            <a:endParaRPr sz="2800" b="1" dirty="0">
              <a:latin typeface="Montserrat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1" y="1389845"/>
            <a:ext cx="4203700" cy="3563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 algn="l">
              <a:lnSpc>
                <a:spcPct val="100000"/>
              </a:lnSpc>
              <a:spcBef>
                <a:spcPts val="10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spc="-45" dirty="0">
                <a:solidFill>
                  <a:schemeClr val="bg1"/>
                </a:solidFill>
              </a:rPr>
              <a:t>Two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kids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in</a:t>
            </a:r>
            <a:r>
              <a:rPr sz="2800" spc="-3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your</a:t>
            </a:r>
            <a:r>
              <a:rPr sz="2800" spc="-4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class</a:t>
            </a:r>
            <a:r>
              <a:rPr sz="2800" spc="-60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are </a:t>
            </a:r>
            <a:r>
              <a:rPr sz="2800" dirty="0">
                <a:solidFill>
                  <a:schemeClr val="bg1"/>
                </a:solidFill>
              </a:rPr>
              <a:t>allergic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to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milk</a:t>
            </a:r>
            <a:r>
              <a:rPr sz="2800" spc="-2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and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spc="-10" dirty="0">
                <a:solidFill>
                  <a:schemeClr val="bg1"/>
                </a:solidFill>
              </a:rPr>
              <a:t>peanuts.</a:t>
            </a:r>
          </a:p>
          <a:p>
            <a:pPr marL="469900" marR="781050" indent="-457200" algn="l">
              <a:lnSpc>
                <a:spcPct val="100000"/>
              </a:lnSpc>
              <a:spcBef>
                <a:spcPts val="7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dirty="0">
                <a:solidFill>
                  <a:schemeClr val="bg1"/>
                </a:solidFill>
              </a:rPr>
              <a:t>Before</a:t>
            </a:r>
            <a:r>
              <a:rPr sz="2800" spc="-6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school,</a:t>
            </a:r>
            <a:r>
              <a:rPr sz="2800" spc="-5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you</a:t>
            </a:r>
            <a:r>
              <a:rPr sz="2800" spc="-60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ate </a:t>
            </a:r>
            <a:r>
              <a:rPr sz="2800" dirty="0">
                <a:solidFill>
                  <a:schemeClr val="bg1"/>
                </a:solidFill>
              </a:rPr>
              <a:t>peanut</a:t>
            </a:r>
            <a:r>
              <a:rPr sz="2800" spc="-4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butter</a:t>
            </a:r>
            <a:r>
              <a:rPr sz="2800" spc="-4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toast</a:t>
            </a:r>
            <a:r>
              <a:rPr sz="2800" spc="-35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and </a:t>
            </a:r>
            <a:r>
              <a:rPr sz="2800" dirty="0">
                <a:solidFill>
                  <a:schemeClr val="bg1"/>
                </a:solidFill>
              </a:rPr>
              <a:t>drank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a</a:t>
            </a:r>
            <a:r>
              <a:rPr sz="2800" spc="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glass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of</a:t>
            </a:r>
            <a:r>
              <a:rPr sz="2800" spc="-5" dirty="0">
                <a:solidFill>
                  <a:schemeClr val="bg1"/>
                </a:solidFill>
              </a:rPr>
              <a:t> </a:t>
            </a:r>
            <a:r>
              <a:rPr sz="2800" spc="-10" dirty="0">
                <a:solidFill>
                  <a:schemeClr val="bg1"/>
                </a:solidFill>
              </a:rPr>
              <a:t>milk.</a:t>
            </a:r>
          </a:p>
        </p:txBody>
      </p:sp>
      <p:pic>
        <p:nvPicPr>
          <p:cNvPr id="4" name="object 4" descr="A peanut butter and jelly sandwich on a plate&#10;&#10;Description automatically generated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365" y="1662246"/>
            <a:ext cx="4563435" cy="3030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hild's hands with soapy foam&#10;&#10;Description automatically generated">
            <a:extLst>
              <a:ext uri="{FF2B5EF4-FFF2-40B4-BE49-F238E27FC236}">
                <a16:creationId xmlns:a16="http://schemas.microsoft.com/office/drawing/2014/main" id="{4E69E6AE-D834-7BB5-9733-96AFEDE052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4777049"/>
            <a:ext cx="9144000" cy="131895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lvl="1">
              <a:spcBef>
                <a:spcPts val="105"/>
              </a:spcBef>
            </a:pP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 A</a:t>
            </a:r>
            <a:r>
              <a:rPr lang="en-US" sz="2800" b="1" spc="-8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PAL</a:t>
            </a:r>
            <a:r>
              <a:rPr lang="en-US" sz="2800" b="1" spc="-6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spc="-1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would…</a:t>
            </a:r>
          </a:p>
          <a:p>
            <a:pPr marL="12700" marR="5080" lvl="1">
              <a:spcBef>
                <a:spcPts val="105"/>
              </a:spcBef>
            </a:pPr>
            <a:r>
              <a:rPr lang="en-US"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Wash</a:t>
            </a:r>
            <a:r>
              <a:rPr sz="2800" b="1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your</a:t>
            </a:r>
            <a:r>
              <a:rPr sz="2800" b="1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hands</a:t>
            </a:r>
            <a:r>
              <a:rPr sz="2800" b="1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800" b="1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face</a:t>
            </a:r>
            <a:r>
              <a:rPr sz="2800" b="1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with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soap</a:t>
            </a:r>
            <a:r>
              <a:rPr sz="28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800" b="1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endParaRPr lang="en-US" sz="2800" b="1" spc="-50" dirty="0">
              <a:solidFill>
                <a:srgbClr val="1F497D"/>
              </a:solidFill>
              <a:latin typeface="Montserrat" pitchFamily="2" charset="0"/>
              <a:cs typeface="Franklin Gothic Book"/>
            </a:endParaRPr>
          </a:p>
          <a:p>
            <a:pPr marL="12700" marR="5080" lvl="1">
              <a:spcBef>
                <a:spcPts val="105"/>
              </a:spcBef>
            </a:pPr>
            <a:r>
              <a:rPr lang="en-US"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water</a:t>
            </a:r>
            <a:r>
              <a:rPr sz="2800" b="1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before</a:t>
            </a:r>
            <a:r>
              <a:rPr sz="28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leaving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for</a:t>
            </a:r>
            <a:r>
              <a:rPr sz="2800" b="1" spc="-8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school.</a:t>
            </a:r>
            <a:endParaRPr sz="2800" b="1" dirty="0">
              <a:latin typeface="Montserrat" pitchFamily="2" charset="0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73EEB-BB4E-4575-61C0-66567A607B87}"/>
              </a:ext>
            </a:extLst>
          </p:cNvPr>
          <p:cNvSpPr txBox="1"/>
          <p:nvPr/>
        </p:nvSpPr>
        <p:spPr>
          <a:xfrm>
            <a:off x="381542" y="6384416"/>
            <a:ext cx="63246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© Food Allergy Research &amp; Education (FARE), July 2023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297441E-5118-0283-7C34-017C32B27F6B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4720134-E278-255F-1D86-688C9572D650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pic>
        <p:nvPicPr>
          <p:cNvPr id="14" name="Picture 13" descr="A logo with white text">
            <a:extLst>
              <a:ext uri="{FF2B5EF4-FFF2-40B4-BE49-F238E27FC236}">
                <a16:creationId xmlns:a16="http://schemas.microsoft.com/office/drawing/2014/main" id="{E120C140-A29E-D41C-03EF-E2D100E202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C78C366-78CA-D4B8-0A8B-35408E99716C}"/>
              </a:ext>
            </a:extLst>
          </p:cNvPr>
          <p:cNvSpPr/>
          <p:nvPr/>
        </p:nvSpPr>
        <p:spPr>
          <a:xfrm>
            <a:off x="-8888" y="6094013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pic>
        <p:nvPicPr>
          <p:cNvPr id="18" name="Picture 17" descr="A logo with white text">
            <a:extLst>
              <a:ext uri="{FF2B5EF4-FFF2-40B4-BE49-F238E27FC236}">
                <a16:creationId xmlns:a16="http://schemas.microsoft.com/office/drawing/2014/main" id="{1AD873AD-B543-3381-60FB-0808484D06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532BC3-B627-E799-B5BB-9C5F36C6318F}"/>
              </a:ext>
            </a:extLst>
          </p:cNvPr>
          <p:cNvGrpSpPr/>
          <p:nvPr/>
        </p:nvGrpSpPr>
        <p:grpSpPr>
          <a:xfrm>
            <a:off x="-8888" y="0"/>
            <a:ext cx="9144001" cy="6858000"/>
            <a:chOff x="-8888" y="0"/>
            <a:chExt cx="9144001" cy="6858000"/>
          </a:xfrm>
        </p:grpSpPr>
        <p:pic>
          <p:nvPicPr>
            <p:cNvPr id="8" name="Picture 7" descr="A child and child reading books&#10;&#10;Description automatically generated">
              <a:extLst>
                <a:ext uri="{FF2B5EF4-FFF2-40B4-BE49-F238E27FC236}">
                  <a16:creationId xmlns:a16="http://schemas.microsoft.com/office/drawing/2014/main" id="{02A97902-4CF3-CD19-16FF-08D5C2EA2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191" y="0"/>
              <a:ext cx="8311922" cy="608060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" name="object 5"/>
            <p:cNvSpPr txBox="1"/>
            <p:nvPr/>
          </p:nvSpPr>
          <p:spPr>
            <a:xfrm>
              <a:off x="0" y="0"/>
              <a:ext cx="3428999" cy="6111288"/>
            </a:xfrm>
            <a:prstGeom prst="rect">
              <a:avLst/>
            </a:prstGeom>
            <a:solidFill>
              <a:srgbClr val="7030A0"/>
            </a:solidFill>
          </p:spPr>
          <p:txBody>
            <a:bodyPr vert="horz" wrap="square" lIns="0" tIns="12065" rIns="0" bIns="0" rtlCol="0">
              <a:spAutoFit/>
            </a:bodyPr>
            <a:lstStyle/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lang="en-US" sz="240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Food</a:t>
              </a:r>
              <a:r>
                <a:rPr lang="en-US" sz="2400" b="1" spc="-4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allergies</a:t>
              </a:r>
              <a:r>
                <a:rPr lang="en-US" sz="2400" b="1" spc="-2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are</a:t>
              </a:r>
              <a:r>
                <a:rPr lang="en-US" sz="2400" b="1" spc="1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serious,</a:t>
              </a:r>
              <a:r>
                <a:rPr lang="en-US" sz="2400" b="1" spc="-35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and</a:t>
              </a:r>
              <a:r>
                <a:rPr lang="en-US" sz="2400" b="1" spc="-5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spc="-2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they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affect</a:t>
              </a:r>
              <a:r>
                <a:rPr lang="en-US" sz="2400" b="1" spc="-15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kids</a:t>
              </a:r>
              <a:r>
                <a:rPr lang="en-US" sz="2400" b="1" spc="-15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just</a:t>
              </a:r>
              <a:r>
                <a:rPr lang="en-US" sz="2400" b="1" spc="2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like</a:t>
              </a:r>
              <a:r>
                <a:rPr lang="en-US" sz="2400" b="1" spc="-5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 </a:t>
              </a:r>
              <a:r>
                <a:rPr lang="en-US" sz="2400" b="1" spc="-2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itchFamily="2" charset="0"/>
                </a:rPr>
                <a:t>you.</a:t>
              </a: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lang="en-US" sz="2400" b="1" spc="-20" dirty="0">
                <a:solidFill>
                  <a:schemeClr val="accent5"/>
                </a:solidFill>
                <a:latin typeface="Montserrat" pitchFamily="2" charset="0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1</a:t>
              </a:r>
              <a:r>
                <a:rPr sz="2400" b="1" spc="-7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in</a:t>
              </a:r>
              <a:r>
                <a:rPr sz="2400" b="1" spc="-7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13</a:t>
              </a:r>
              <a:r>
                <a:rPr sz="2400" b="1" spc="-8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kids</a:t>
              </a:r>
              <a:r>
                <a:rPr sz="2400" b="1" spc="-55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has</a:t>
              </a:r>
              <a:r>
                <a:rPr sz="2400" b="1" spc="-6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a</a:t>
              </a:r>
              <a:r>
                <a:rPr sz="2400" b="1" spc="-75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endParaRPr lang="en-US" sz="2400" b="1" spc="-75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food</a:t>
              </a:r>
              <a:r>
                <a:rPr sz="2400" b="1" spc="-75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spc="-1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allergy.</a:t>
              </a:r>
              <a:r>
                <a:rPr sz="2400" b="1" spc="-4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endParaRPr lang="en-US" sz="2400" b="1" spc="-4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lang="en-US" sz="2400" b="1" spc="-4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That’s</a:t>
              </a:r>
              <a:r>
                <a:rPr sz="2400" b="1" spc="-6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two</a:t>
              </a:r>
              <a:r>
                <a:rPr sz="2400" b="1" spc="-65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kids</a:t>
              </a:r>
              <a:r>
                <a:rPr sz="2400" b="1" spc="-6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spc="-25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in </a:t>
              </a:r>
              <a:r>
                <a:rPr sz="2400" b="1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every</a:t>
              </a:r>
              <a:r>
                <a:rPr sz="2400" b="1" spc="-7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</a:t>
              </a:r>
              <a:r>
                <a:rPr sz="2400" b="1" spc="-1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classroom</a:t>
              </a:r>
              <a:r>
                <a:rPr lang="en-US" sz="2400" b="1" spc="-1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 in the United States</a:t>
              </a:r>
              <a:r>
                <a:rPr sz="2400" b="1" spc="-10" dirty="0">
                  <a:solidFill>
                    <a:schemeClr val="bg1"/>
                  </a:solidFill>
                  <a:latin typeface="Montserrat" pitchFamily="2" charset="0"/>
                  <a:cs typeface="Franklin Gothic Book"/>
                </a:rPr>
                <a:t>!</a:t>
              </a:r>
              <a:endParaRPr lang="en-US" sz="2400" b="1" spc="-1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lang="en-US" sz="2400" b="1" spc="-1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lang="en-US" sz="2400" b="1" spc="-1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lang="en-US" sz="2400" b="1" spc="-10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  <a:p>
              <a:pPr marL="12065" marR="5080">
                <a:lnSpc>
                  <a:spcPct val="100000"/>
                </a:lnSpc>
                <a:spcBef>
                  <a:spcPts val="95"/>
                </a:spcBef>
                <a:buClr>
                  <a:srgbClr val="009AA6"/>
                </a:buClr>
                <a:tabLst>
                  <a:tab pos="239395" algn="l"/>
                </a:tabLst>
              </a:pPr>
              <a:endParaRPr sz="2800" b="1" dirty="0">
                <a:solidFill>
                  <a:schemeClr val="bg1"/>
                </a:solidFill>
                <a:latin typeface="Montserrat" pitchFamily="2" charset="0"/>
                <a:cs typeface="Franklin Gothic Boo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723E70-B8A1-0A17-B768-62822CD2CFDD}"/>
                </a:ext>
              </a:extLst>
            </p:cNvPr>
            <p:cNvGrpSpPr/>
            <p:nvPr/>
          </p:nvGrpSpPr>
          <p:grpSpPr>
            <a:xfrm>
              <a:off x="-8888" y="6094013"/>
              <a:ext cx="9144000" cy="763987"/>
              <a:chOff x="-8888" y="6094013"/>
              <a:chExt cx="9144000" cy="76398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C3228E-0D0D-B999-1F36-5CE0A158E36D}"/>
                  </a:ext>
                </a:extLst>
              </p:cNvPr>
              <p:cNvSpPr/>
              <p:nvPr/>
            </p:nvSpPr>
            <p:spPr>
              <a:xfrm>
                <a:off x="-8888" y="6094013"/>
                <a:ext cx="9144000" cy="76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US" sz="1200" dirty="0">
                    <a:solidFill>
                      <a:schemeClr val="bg1"/>
                    </a:solidFill>
                    <a:effectLst/>
                    <a:latin typeface="Calibri"/>
                    <a:ea typeface="Times New Roman" panose="02020603050405020304" pitchFamily="18" charset="0"/>
                    <a:cs typeface="Calibri"/>
                  </a:rPr>
                  <a:t>©</a:t>
                </a:r>
                <a:r>
                  <a:rPr lang="en-US" sz="1200" dirty="0">
                    <a:solidFill>
                      <a:schemeClr val="bg1"/>
                    </a:solidFill>
                  </a:rPr>
                  <a:t> </a:t>
                </a:r>
                <a:r>
                  <a:rPr lang="en-US" sz="1200" dirty="0">
                    <a:solidFill>
                      <a:schemeClr val="bg1"/>
                    </a:solidFill>
                    <a:latin typeface="+mn-lt"/>
                  </a:rPr>
                  <a:t>Food Allergy Research &amp; Education (FARE), 2023</a:t>
                </a:r>
                <a:endParaRPr lang="en-US" sz="1200" dirty="0">
                  <a:solidFill>
                    <a:schemeClr val="bg1"/>
                  </a:solidFill>
                  <a:latin typeface="+mn-lt"/>
                  <a:cs typeface="Calibri"/>
                </a:endParaRPr>
              </a:p>
            </p:txBody>
          </p:sp>
          <p:pic>
            <p:nvPicPr>
              <p:cNvPr id="6" name="Picture 5" descr="A logo with white text">
                <a:extLst>
                  <a:ext uri="{FF2B5EF4-FFF2-40B4-BE49-F238E27FC236}">
                    <a16:creationId xmlns:a16="http://schemas.microsoft.com/office/drawing/2014/main" id="{9DE41CBE-9A76-2FC5-C14B-AE49A63C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000" y="6094013"/>
                <a:ext cx="1896112" cy="76398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411" y="-148572"/>
            <a:ext cx="6942455" cy="1122680"/>
          </a:xfrm>
          <a:prstGeom prst="rect">
            <a:avLst/>
          </a:prstGeom>
        </p:spPr>
        <p:txBody>
          <a:bodyPr vert="horz" wrap="square" lIns="0" tIns="400374" rIns="0" bIns="0" rtlCol="0">
            <a:spAutoFit/>
          </a:bodyPr>
          <a:lstStyle/>
          <a:p>
            <a:pPr marL="134937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What</a:t>
            </a:r>
            <a:r>
              <a:rPr sz="3600" spc="-30" dirty="0"/>
              <a:t> </a:t>
            </a:r>
            <a:r>
              <a:rPr sz="3600" dirty="0"/>
              <a:t>is</a:t>
            </a:r>
            <a:r>
              <a:rPr sz="3600" spc="-10" dirty="0"/>
              <a:t> </a:t>
            </a:r>
            <a:r>
              <a:rPr sz="3600" dirty="0"/>
              <a:t>a</a:t>
            </a:r>
            <a:r>
              <a:rPr sz="3600" spc="-15" dirty="0"/>
              <a:t> </a:t>
            </a:r>
            <a:r>
              <a:rPr sz="3600" dirty="0"/>
              <a:t>food</a:t>
            </a:r>
            <a:r>
              <a:rPr sz="3600" spc="-30" dirty="0"/>
              <a:t> </a:t>
            </a:r>
            <a:r>
              <a:rPr sz="3600" spc="-10" dirty="0"/>
              <a:t>allergy?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949" y="1055374"/>
            <a:ext cx="5196919" cy="475322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469900" marR="67310" indent="-457200">
              <a:lnSpc>
                <a:spcPct val="100000"/>
              </a:lnSpc>
              <a:spcBef>
                <a:spcPts val="10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Some</a:t>
            </a:r>
            <a:r>
              <a:rPr sz="24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people’s</a:t>
            </a:r>
            <a:r>
              <a:rPr sz="24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bodies</a:t>
            </a:r>
            <a:r>
              <a:rPr sz="2400" spc="-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think</a:t>
            </a:r>
            <a:r>
              <a:rPr sz="24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that </a:t>
            </a:r>
            <a:r>
              <a:rPr sz="24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certain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foods</a:t>
            </a:r>
            <a:r>
              <a:rPr sz="2400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400" spc="-3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harmful,</a:t>
            </a:r>
            <a:r>
              <a:rPr sz="2400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even</a:t>
            </a:r>
            <a:r>
              <a:rPr sz="2400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if</a:t>
            </a:r>
            <a:r>
              <a:rPr sz="24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other</a:t>
            </a:r>
            <a:r>
              <a:rPr sz="2400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people</a:t>
            </a:r>
            <a:r>
              <a:rPr sz="2400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can</a:t>
            </a:r>
            <a:r>
              <a:rPr sz="24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eat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them</a:t>
            </a:r>
            <a:r>
              <a:rPr sz="2400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every</a:t>
            </a:r>
            <a:r>
              <a:rPr sz="24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day.</a:t>
            </a:r>
            <a:endParaRPr sz="2400" dirty="0">
              <a:latin typeface="Montserrat" pitchFamily="2" charset="0"/>
              <a:cs typeface="Franklin Gothic Book"/>
            </a:endParaRPr>
          </a:p>
          <a:p>
            <a:pPr marL="469900" marR="5080" indent="-457200">
              <a:lnSpc>
                <a:spcPct val="100000"/>
              </a:lnSpc>
              <a:spcBef>
                <a:spcPts val="7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If</a:t>
            </a:r>
            <a:r>
              <a:rPr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a</a:t>
            </a:r>
            <a:r>
              <a:rPr sz="2400" spc="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person</a:t>
            </a:r>
            <a:r>
              <a:rPr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eats</a:t>
            </a:r>
            <a:r>
              <a:rPr sz="2400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a food</a:t>
            </a:r>
            <a:r>
              <a:rPr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they’re</a:t>
            </a:r>
            <a:r>
              <a:rPr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allergic</a:t>
            </a:r>
            <a:r>
              <a:rPr sz="2400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to,</a:t>
            </a:r>
            <a:r>
              <a:rPr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they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can</a:t>
            </a:r>
            <a:r>
              <a:rPr sz="2400" spc="-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get very</a:t>
            </a:r>
            <a:r>
              <a:rPr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sick.</a:t>
            </a:r>
            <a:r>
              <a:rPr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This</a:t>
            </a:r>
            <a:r>
              <a:rPr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is</a:t>
            </a:r>
            <a:r>
              <a:rPr sz="2400" spc="1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called</a:t>
            </a:r>
            <a:r>
              <a:rPr sz="2400" spc="-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dirty="0">
                <a:solidFill>
                  <a:srgbClr val="1F497D"/>
                </a:solidFill>
                <a:latin typeface="Montserrat"/>
                <a:cs typeface="Franklin Gothic Book"/>
              </a:rPr>
              <a:t>an</a:t>
            </a:r>
            <a:r>
              <a:rPr sz="2400" spc="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“allergic reaction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.”</a:t>
            </a:r>
            <a:endParaRPr lang="en-US" sz="2400" spc="-10" dirty="0">
              <a:solidFill>
                <a:srgbClr val="1F497D"/>
              </a:solidFill>
              <a:latin typeface="Montserrat" pitchFamily="2" charset="0"/>
              <a:cs typeface="Franklin Gothic Book"/>
            </a:endParaRPr>
          </a:p>
          <a:p>
            <a:pPr marL="469900" marR="5080" indent="-457200">
              <a:spcBef>
                <a:spcPts val="7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There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is</a:t>
            </a:r>
            <a:r>
              <a:rPr lang="en-US" sz="2400" spc="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medicine</a:t>
            </a:r>
            <a:r>
              <a:rPr lang="en-US"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that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can 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stop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</a:t>
            </a:r>
            <a:r>
              <a:rPr lang="en-US" sz="2400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allergic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reaction</a:t>
            </a:r>
            <a:r>
              <a:rPr lang="en-US" sz="2400" spc="-7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and</a:t>
            </a:r>
            <a:r>
              <a:rPr lang="en-US"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make</a:t>
            </a:r>
            <a:r>
              <a:rPr lang="en-US" sz="2400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them</a:t>
            </a:r>
            <a:r>
              <a:rPr lang="en-US" sz="2400" spc="-5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feel</a:t>
            </a:r>
            <a:r>
              <a:rPr lang="en-US" sz="2400" spc="-5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better.</a:t>
            </a:r>
            <a:endParaRPr lang="en-US" sz="2400" dirty="0">
              <a:latin typeface="Montserrat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  <a:buClr>
                <a:srgbClr val="009AA6"/>
              </a:buClr>
              <a:tabLst>
                <a:tab pos="300355" algn="l"/>
              </a:tabLst>
            </a:pPr>
            <a:endParaRPr sz="2400" dirty="0">
              <a:latin typeface="Montserrat" pitchFamily="2" charset="0"/>
              <a:cs typeface="Franklin Gothic 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9B2FE6-F086-E46A-3933-45A921A186DD}"/>
              </a:ext>
            </a:extLst>
          </p:cNvPr>
          <p:cNvSpPr/>
          <p:nvPr/>
        </p:nvSpPr>
        <p:spPr>
          <a:xfrm>
            <a:off x="-8888" y="6094013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pic>
        <p:nvPicPr>
          <p:cNvPr id="6" name="Picture 5" descr="A logo with white text">
            <a:extLst>
              <a:ext uri="{FF2B5EF4-FFF2-40B4-BE49-F238E27FC236}">
                <a16:creationId xmlns:a16="http://schemas.microsoft.com/office/drawing/2014/main" id="{CF7CCB9D-BE05-982D-E97A-4359DDC3B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7C15B4C-6E8A-583F-5400-4116469A6D55}"/>
              </a:ext>
            </a:extLst>
          </p:cNvPr>
          <p:cNvGrpSpPr/>
          <p:nvPr/>
        </p:nvGrpSpPr>
        <p:grpSpPr>
          <a:xfrm>
            <a:off x="-8888" y="6094013"/>
            <a:ext cx="9144000" cy="763987"/>
            <a:chOff x="-8888" y="6094013"/>
            <a:chExt cx="9144000" cy="7639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CEE673-B7E3-1F65-AC7E-2D2B077EF54F}"/>
                </a:ext>
              </a:extLst>
            </p:cNvPr>
            <p:cNvSpPr/>
            <p:nvPr/>
          </p:nvSpPr>
          <p:spPr>
            <a:xfrm>
              <a:off x="-8888" y="6094013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©</a:t>
              </a:r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 sz="1200" dirty="0">
                <a:solidFill>
                  <a:schemeClr val="bg1"/>
                </a:solidFill>
                <a:latin typeface="+mn-lt"/>
                <a:cs typeface="Calibri"/>
              </a:endParaRPr>
            </a:p>
          </p:txBody>
        </p:sp>
        <p:pic>
          <p:nvPicPr>
            <p:cNvPr id="10" name="Picture 9" descr="A logo with white text">
              <a:extLst>
                <a:ext uri="{FF2B5EF4-FFF2-40B4-BE49-F238E27FC236}">
                  <a16:creationId xmlns:a16="http://schemas.microsoft.com/office/drawing/2014/main" id="{1D6CEC6F-ACB1-0E00-8AE5-F057552F5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  <p:sp>
        <p:nvSpPr>
          <p:cNvPr id="8" name="object 2">
            <a:extLst>
              <a:ext uri="{FF2B5EF4-FFF2-40B4-BE49-F238E27FC236}">
                <a16:creationId xmlns:a16="http://schemas.microsoft.com/office/drawing/2014/main" id="{DD15345C-F66E-02BF-347B-66FAE384E83D}"/>
              </a:ext>
            </a:extLst>
          </p:cNvPr>
          <p:cNvSpPr txBox="1"/>
          <p:nvPr/>
        </p:nvSpPr>
        <p:spPr>
          <a:xfrm>
            <a:off x="457200" y="332292"/>
            <a:ext cx="80128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What</a:t>
            </a:r>
            <a:r>
              <a:rPr sz="3200" b="1" spc="-5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 </a:t>
            </a:r>
            <a:r>
              <a:rPr lang="en-US"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is a food allergy</a:t>
            </a:r>
            <a:r>
              <a:rPr sz="2800" b="1" spc="-1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?</a:t>
            </a:r>
            <a:endParaRPr sz="2800" b="1" dirty="0">
              <a:solidFill>
                <a:schemeClr val="accent4"/>
              </a:solidFill>
              <a:latin typeface="Montserrat" pitchFamily="2" charset="0"/>
              <a:cs typeface="Franklin Gothic Medium"/>
            </a:endParaRPr>
          </a:p>
        </p:txBody>
      </p:sp>
      <p:pic>
        <p:nvPicPr>
          <p:cNvPr id="12" name="Picture 11" descr="A cartoon character holding a magnifying glass&#10;&#10;AI-generated content may be incorrect.">
            <a:extLst>
              <a:ext uri="{FF2B5EF4-FFF2-40B4-BE49-F238E27FC236}">
                <a16:creationId xmlns:a16="http://schemas.microsoft.com/office/drawing/2014/main" id="{2D246E41-87A5-DCAA-8D10-EE503DC13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359" y="844613"/>
            <a:ext cx="37338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plate of eggs&#10;&#10;Description automatically generated">
            <a:extLst>
              <a:ext uri="{FF2B5EF4-FFF2-40B4-BE49-F238E27FC236}">
                <a16:creationId xmlns:a16="http://schemas.microsoft.com/office/drawing/2014/main" id="{CD730611-01E0-11CD-0858-CED0A7198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60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1" y="648760"/>
            <a:ext cx="403859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Can</a:t>
            </a:r>
            <a:r>
              <a:rPr sz="2800" b="1" spc="-4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doctors</a:t>
            </a:r>
            <a:r>
              <a:rPr sz="2800" b="1" spc="-3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br>
              <a:rPr lang="en-US" sz="2800" b="1" spc="-3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</a:b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cure</a:t>
            </a:r>
            <a:r>
              <a:rPr sz="2800" b="1" spc="-3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food</a:t>
            </a:r>
            <a:r>
              <a:rPr lang="en-US" sz="2800" b="1" spc="-3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2800" b="1" spc="-1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allergies?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0" y="-1"/>
            <a:ext cx="3048000" cy="607153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0" tIns="109855" rIns="0" bIns="0" rtlCol="0">
            <a:spAutoFit/>
          </a:bodyPr>
          <a:lstStyle/>
          <a:p>
            <a:pPr marL="469900" indent="-457200" algn="l">
              <a:lnSpc>
                <a:spcPct val="100000"/>
              </a:lnSpc>
              <a:spcBef>
                <a:spcPts val="8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lang="en-US" sz="500" dirty="0">
              <a:solidFill>
                <a:srgbClr val="002C77"/>
              </a:solidFill>
              <a:latin typeface="Montserrat" pitchFamily="2" charset="0"/>
              <a:cs typeface="Franklin Gothic Book"/>
            </a:endParaRPr>
          </a:p>
          <a:p>
            <a:pPr marL="469900" indent="-457200" algn="l">
              <a:lnSpc>
                <a:spcPct val="100000"/>
              </a:lnSpc>
              <a:spcBef>
                <a:spcPts val="8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There</a:t>
            </a:r>
            <a:r>
              <a:rPr sz="28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8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no</a:t>
            </a:r>
            <a:r>
              <a:rPr sz="28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cure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for</a:t>
            </a:r>
            <a:r>
              <a:rPr sz="28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allergies.</a:t>
            </a:r>
            <a:endParaRPr lang="en-US" sz="2800" spc="-10" dirty="0">
              <a:solidFill>
                <a:srgbClr val="002C77"/>
              </a:solidFill>
              <a:latin typeface="Montserrat" pitchFamily="2" charset="0"/>
              <a:cs typeface="Franklin Gothic Book"/>
            </a:endParaRPr>
          </a:p>
          <a:p>
            <a:pPr marL="469900" indent="-457200" algn="l">
              <a:lnSpc>
                <a:spcPct val="100000"/>
              </a:lnSpc>
              <a:spcBef>
                <a:spcPts val="8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sz="400" dirty="0">
              <a:latin typeface="Montserrat" pitchFamily="2" charset="0"/>
              <a:cs typeface="Franklin Gothic Book"/>
            </a:endParaRPr>
          </a:p>
          <a:p>
            <a:pPr marL="469900" marR="165100" indent="-457200" algn="l">
              <a:lnSpc>
                <a:spcPct val="100000"/>
              </a:lnSpc>
              <a:spcBef>
                <a:spcPts val="77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800" spc="-6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only</a:t>
            </a:r>
            <a:r>
              <a:rPr sz="2800" spc="-6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way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keep</a:t>
            </a:r>
            <a:r>
              <a:rPr sz="2800" spc="-7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having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an</a:t>
            </a:r>
            <a:r>
              <a:rPr sz="2800" spc="-1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allergic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reaction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8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stay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away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8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allergic</a:t>
            </a:r>
            <a:r>
              <a:rPr sz="28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to.</a:t>
            </a:r>
            <a:endParaRPr lang="en-US" sz="2800" spc="-25" dirty="0">
              <a:solidFill>
                <a:srgbClr val="002C77"/>
              </a:solidFill>
              <a:latin typeface="Montserrat" pitchFamily="2" charset="0"/>
              <a:cs typeface="Franklin Gothic Book"/>
            </a:endParaRPr>
          </a:p>
          <a:p>
            <a:pPr marL="469900" marR="165100" indent="-457200" algn="l">
              <a:lnSpc>
                <a:spcPct val="100000"/>
              </a:lnSpc>
              <a:spcBef>
                <a:spcPts val="77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sz="1400" dirty="0">
              <a:latin typeface="Montserrat" pitchFamily="2" charset="0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23056"/>
            <a:ext cx="8379460" cy="1072344"/>
          </a:xfrm>
          <a:prstGeom prst="rect">
            <a:avLst/>
          </a:prstGeom>
        </p:spPr>
        <p:txBody>
          <a:bodyPr vert="horz" wrap="square" lIns="0" tIns="129539" rIns="0" bIns="0" rtlCol="0" anchor="t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lang="en-US" sz="2800" b="1" dirty="0">
                <a:solidFill>
                  <a:srgbClr val="009AA6"/>
                </a:solidFill>
                <a:latin typeface="Montserrat"/>
              </a:rPr>
              <a:t>What</a:t>
            </a:r>
            <a:r>
              <a:rPr lang="en-US" sz="2800" b="1" spc="-100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would happen</a:t>
            </a:r>
            <a:r>
              <a:rPr lang="en-US" sz="2800" b="1" spc="-105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if</a:t>
            </a:r>
            <a:r>
              <a:rPr lang="en-US" sz="2800" b="1" spc="-110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my</a:t>
            </a:r>
            <a:r>
              <a:rPr lang="en-US" sz="2800" b="1" spc="-130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friend</a:t>
            </a:r>
            <a:r>
              <a:rPr lang="en-US" sz="2800" b="1" spc="-100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spc="-20" dirty="0">
                <a:solidFill>
                  <a:srgbClr val="009AA6"/>
                </a:solidFill>
                <a:latin typeface="Montserrat"/>
              </a:rPr>
              <a:t>eats 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a</a:t>
            </a:r>
            <a:r>
              <a:rPr lang="en-US" sz="2800" b="1" spc="-105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food</a:t>
            </a:r>
            <a:r>
              <a:rPr lang="en-US" sz="2800" b="1" spc="-114" dirty="0">
                <a:solidFill>
                  <a:srgbClr val="009AA6"/>
                </a:solidFill>
                <a:latin typeface="Montserrat"/>
              </a:rPr>
              <a:t> t</a:t>
            </a:r>
            <a:r>
              <a:rPr lang="en-US" sz="2800" b="1" dirty="0">
                <a:solidFill>
                  <a:srgbClr val="009AA6"/>
                </a:solidFill>
                <a:latin typeface="Montserrat"/>
              </a:rPr>
              <a:t>hey are allergic</a:t>
            </a:r>
            <a:r>
              <a:rPr lang="en-US" sz="2800" b="1" spc="-95" dirty="0">
                <a:solidFill>
                  <a:srgbClr val="009AA6"/>
                </a:solidFill>
                <a:latin typeface="Montserrat"/>
              </a:rPr>
              <a:t> </a:t>
            </a:r>
            <a:r>
              <a:rPr lang="en-US" sz="2800" b="1" spc="-25" dirty="0">
                <a:solidFill>
                  <a:srgbClr val="009AA6"/>
                </a:solidFill>
                <a:latin typeface="Montserrat"/>
              </a:rPr>
              <a:t>to?</a:t>
            </a:r>
            <a:endParaRPr lang="en-US" sz="2800" b="1" dirty="0">
              <a:latin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16" y="1738255"/>
            <a:ext cx="4106500" cy="415177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469265" marR="5080" indent="-457200" algn="l">
              <a:spcBef>
                <a:spcPts val="95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9395" algn="l"/>
                <a:tab pos="327660" algn="l"/>
              </a:tabLst>
            </a:pP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Some</a:t>
            </a:r>
            <a:r>
              <a:rPr lang="en-US" sz="2400" spc="-7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reactions</a:t>
            </a:r>
            <a:r>
              <a:rPr lang="en-US" sz="2400" spc="-7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can</a:t>
            </a:r>
            <a:r>
              <a:rPr lang="en-US" sz="2400" spc="-4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be</a:t>
            </a:r>
            <a:r>
              <a:rPr lang="en-US" sz="2400" spc="-4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20" dirty="0">
                <a:solidFill>
                  <a:srgbClr val="002C77"/>
                </a:solidFill>
                <a:latin typeface="Montserrat"/>
                <a:cs typeface="Franklin Gothic Book"/>
              </a:rPr>
              <a:t>more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serious</a:t>
            </a:r>
            <a:r>
              <a:rPr lang="en-US" sz="2400" spc="-7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than</a:t>
            </a:r>
            <a:r>
              <a:rPr lang="en-US" sz="2400" spc="-6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others.</a:t>
            </a:r>
            <a:r>
              <a:rPr lang="en-US" sz="2400" spc="-75" dirty="0">
                <a:solidFill>
                  <a:srgbClr val="002C77"/>
                </a:solidFill>
                <a:latin typeface="Montserrat"/>
                <a:cs typeface="Franklin Gothic Book"/>
              </a:rPr>
              <a:t> Your</a:t>
            </a:r>
            <a:r>
              <a:rPr lang="en-US" sz="2400" spc="-20" dirty="0">
                <a:solidFill>
                  <a:srgbClr val="002C77"/>
                </a:solidFill>
                <a:latin typeface="Montserrat"/>
                <a:cs typeface="Franklin Gothic Book"/>
              </a:rPr>
              <a:t> 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friend</a:t>
            </a:r>
            <a:r>
              <a:rPr lang="en-US" sz="2400" spc="-4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could</a:t>
            </a:r>
            <a:r>
              <a:rPr lang="en-US" sz="2400" spc="-5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get</a:t>
            </a:r>
            <a:r>
              <a:rPr lang="en-US" sz="2400" spc="-2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very</a:t>
            </a:r>
            <a:r>
              <a:rPr lang="en-US" sz="2400" spc="-4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sick</a:t>
            </a:r>
            <a:r>
              <a:rPr lang="en-US" sz="2400" spc="-4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rgbClr val="002C77"/>
                </a:solidFill>
                <a:latin typeface="Montserrat"/>
                <a:cs typeface="Franklin Gothic Book"/>
              </a:rPr>
              <a:t>right </a:t>
            </a:r>
            <a:r>
              <a:rPr lang="en-US" sz="2400" spc="-40" dirty="0">
                <a:solidFill>
                  <a:srgbClr val="002C77"/>
                </a:solidFill>
                <a:latin typeface="Montserrat"/>
                <a:cs typeface="Franklin Gothic Book"/>
              </a:rPr>
              <a:t>away,</a:t>
            </a:r>
            <a:r>
              <a:rPr lang="en-US" sz="2400" spc="-9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even</a:t>
            </a:r>
            <a:r>
              <a:rPr lang="en-US" sz="2400" spc="-7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from</a:t>
            </a:r>
            <a:r>
              <a:rPr lang="en-US" sz="2400" spc="-10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just</a:t>
            </a:r>
            <a:r>
              <a:rPr lang="en-US" sz="2400" spc="-10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a</a:t>
            </a:r>
            <a:r>
              <a:rPr lang="en-US" sz="2400" spc="-7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tiny</a:t>
            </a:r>
            <a:r>
              <a:rPr lang="en-US" sz="2400" spc="-7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25" dirty="0">
                <a:solidFill>
                  <a:srgbClr val="002C77"/>
                </a:solidFill>
                <a:latin typeface="Montserrat"/>
                <a:cs typeface="Franklin Gothic Book"/>
              </a:rPr>
              <a:t>bit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of</a:t>
            </a:r>
            <a:r>
              <a:rPr lang="en-US" sz="2400" spc="-5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a</a:t>
            </a:r>
            <a:r>
              <a:rPr lang="en-US" sz="2400" spc="-3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food</a:t>
            </a:r>
            <a:r>
              <a:rPr lang="en-US" sz="2400" spc="-55" dirty="0">
                <a:solidFill>
                  <a:srgbClr val="002C77"/>
                </a:solidFill>
                <a:latin typeface="Montserrat"/>
                <a:cs typeface="Franklin Gothic Book"/>
              </a:rPr>
              <a:t> they</a:t>
            </a:r>
            <a:r>
              <a:rPr lang="en-US" sz="2400" spc="-4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are</a:t>
            </a:r>
            <a:r>
              <a:rPr lang="en-US" sz="2400" spc="-3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allergic</a:t>
            </a:r>
            <a:r>
              <a:rPr lang="en-US" sz="2400" spc="-6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25" dirty="0">
                <a:solidFill>
                  <a:srgbClr val="002C77"/>
                </a:solidFill>
                <a:latin typeface="Montserrat"/>
                <a:cs typeface="Franklin Gothic Book"/>
              </a:rPr>
              <a:t>to.</a:t>
            </a:r>
            <a:endParaRPr lang="en-US" sz="2400" dirty="0">
              <a:latin typeface="Montserrat"/>
              <a:cs typeface="Franklin Gothic Book"/>
            </a:endParaRPr>
          </a:p>
          <a:p>
            <a:pPr marL="469265" marR="163195" indent="-457200" algn="l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9395" algn="l"/>
                <a:tab pos="326390" algn="l"/>
              </a:tabLst>
            </a:pP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They</a:t>
            </a:r>
            <a:r>
              <a:rPr lang="en-US" sz="2400" spc="-4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would</a:t>
            </a:r>
            <a:r>
              <a:rPr lang="en-US" sz="2400" spc="-7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need</a:t>
            </a:r>
            <a:r>
              <a:rPr lang="en-US" sz="2400" spc="-3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their</a:t>
            </a:r>
            <a:r>
              <a:rPr lang="en-US" sz="2400" spc="-6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rgbClr val="002C77"/>
                </a:solidFill>
                <a:latin typeface="Montserrat"/>
                <a:cs typeface="Franklin Gothic Book"/>
              </a:rPr>
              <a:t>medicine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very</a:t>
            </a:r>
            <a:r>
              <a:rPr lang="en-US" sz="2400" spc="-6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quickly</a:t>
            </a:r>
            <a:r>
              <a:rPr lang="en-US" sz="2400" spc="-8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and</a:t>
            </a:r>
            <a:r>
              <a:rPr lang="en-US" sz="2400" spc="-3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may</a:t>
            </a:r>
            <a:r>
              <a:rPr lang="en-US" sz="2400" spc="-6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need</a:t>
            </a:r>
            <a:r>
              <a:rPr lang="en-US" sz="2400" spc="-5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25" dirty="0">
                <a:solidFill>
                  <a:srgbClr val="002C77"/>
                </a:solidFill>
                <a:latin typeface="Montserrat"/>
                <a:cs typeface="Franklin Gothic Book"/>
              </a:rPr>
              <a:t>to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go</a:t>
            </a:r>
            <a:r>
              <a:rPr lang="en-US" sz="2400" spc="-4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to</a:t>
            </a:r>
            <a:r>
              <a:rPr lang="en-US" sz="2400" spc="-50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/>
                <a:cs typeface="Franklin Gothic Book"/>
              </a:rPr>
              <a:t>the</a:t>
            </a:r>
            <a:r>
              <a:rPr lang="en-US" sz="2400" spc="-55" dirty="0">
                <a:solidFill>
                  <a:srgbClr val="002C77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rgbClr val="002C77"/>
                </a:solidFill>
                <a:latin typeface="Montserrat"/>
                <a:cs typeface="Franklin Gothic Book"/>
              </a:rPr>
              <a:t>hospital.</a:t>
            </a:r>
            <a:endParaRPr lang="en-US" sz="2400" dirty="0">
              <a:latin typeface="Montserrat"/>
              <a:cs typeface="Franklin Gothic Book"/>
            </a:endParaRPr>
          </a:p>
        </p:txBody>
      </p:sp>
      <p:pic>
        <p:nvPicPr>
          <p:cNvPr id="5" name="Picture 4" descr="A ambulance on the road&#10;&#10;Description automatically generated">
            <a:extLst>
              <a:ext uri="{FF2B5EF4-FFF2-40B4-BE49-F238E27FC236}">
                <a16:creationId xmlns:a16="http://schemas.microsoft.com/office/drawing/2014/main" id="{6A730189-1DA1-A4FE-63DA-E2D556EC00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752600"/>
            <a:ext cx="49530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children eating at a table&#10;&#10;Description automatically generated">
            <a:extLst>
              <a:ext uri="{FF2B5EF4-FFF2-40B4-BE49-F238E27FC236}">
                <a16:creationId xmlns:a16="http://schemas.microsoft.com/office/drawing/2014/main" id="{6E1F96D6-4751-6DA1-5AB6-DD6CF0C58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1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1800" y="12062"/>
            <a:ext cx="2372777" cy="6406882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vert="horz" wrap="square" lIns="0" tIns="88900" rIns="0" bIns="0" rtlCol="0" anchor="t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5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lang="en-US"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Learn how </a:t>
            </a: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lang="en-US"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to </a:t>
            </a: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Be</a:t>
            </a:r>
            <a:r>
              <a:rPr sz="2800" spc="-3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PAL</a:t>
            </a:r>
            <a:r>
              <a:rPr lang="en-US" sz="2800" b="1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</a:p>
          <a:p>
            <a:pPr marL="1270" algn="ctr">
              <a:spcBef>
                <a:spcPts val="700"/>
              </a:spcBef>
            </a:pPr>
            <a:r>
              <a:rPr lang="en-US" sz="2800" b="1">
                <a:solidFill>
                  <a:schemeClr val="bg1"/>
                </a:solidFill>
                <a:latin typeface="Montserrat"/>
                <a:cs typeface="Franklin Gothic Book"/>
              </a:rPr>
              <a:t>(Protect</a:t>
            </a:r>
            <a:r>
              <a:rPr lang="en-US" sz="2800" b="1" spc="-13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Montserrat"/>
                <a:cs typeface="Franklin Gothic Book"/>
              </a:rPr>
              <a:t>A</a:t>
            </a:r>
            <a:r>
              <a:rPr lang="en-US" sz="2800" b="1" spc="-85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Montserrat"/>
                <a:cs typeface="Franklin Gothic Book"/>
              </a:rPr>
              <a:t>Life)</a:t>
            </a:r>
            <a:r>
              <a:rPr lang="en-US" sz="2800" b="1" spc="-110">
                <a:solidFill>
                  <a:schemeClr val="bg1"/>
                </a:solidFill>
                <a:latin typeface="Montserrat"/>
                <a:cs typeface="Franklin Gothic Book"/>
              </a:rPr>
              <a:t> </a:t>
            </a:r>
            <a:endParaRPr lang="en-US" sz="2800" b="1" spc="-11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lang="en-US" sz="2800" spc="-1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to Friends with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1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Allergies</a:t>
            </a:r>
            <a:endParaRPr lang="en-US" sz="2800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8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8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8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sz="2500" dirty="0">
              <a:latin typeface="Montserrat" pitchFamily="2" charset="0"/>
              <a:cs typeface="Franklin Gothic Book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1A4FA22-BC53-F69C-5A7B-9A8C898A7081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7154D-89BB-DB46-83E8-FD168D66035E}"/>
              </a:ext>
            </a:extLst>
          </p:cNvPr>
          <p:cNvSpPr txBox="1"/>
          <p:nvPr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Food Allergy Research &amp; Education (FARE), 2023</a:t>
            </a:r>
          </a:p>
        </p:txBody>
      </p:sp>
      <p:pic>
        <p:nvPicPr>
          <p:cNvPr id="10" name="Picture 9" descr="A logo with white text">
            <a:extLst>
              <a:ext uri="{FF2B5EF4-FFF2-40B4-BE49-F238E27FC236}">
                <a16:creationId xmlns:a16="http://schemas.microsoft.com/office/drawing/2014/main" id="{7140DBCB-D0F5-3CAF-8816-534195AD4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pic>
        <p:nvPicPr>
          <p:cNvPr id="11" name="Graphic 10" descr="Badge Copyright outline">
            <a:extLst>
              <a:ext uri="{FF2B5EF4-FFF2-40B4-BE49-F238E27FC236}">
                <a16:creationId xmlns:a16="http://schemas.microsoft.com/office/drawing/2014/main" id="{66D46008-EA34-E9AB-C963-27176159A1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pic>
        <p:nvPicPr>
          <p:cNvPr id="15" name="Graphic 14" descr="Badge Copyright outline">
            <a:extLst>
              <a:ext uri="{FF2B5EF4-FFF2-40B4-BE49-F238E27FC236}">
                <a16:creationId xmlns:a16="http://schemas.microsoft.com/office/drawing/2014/main" id="{F235F0AB-BD0E-967A-AAE3-489FE5C78E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C9ADCF-EC95-F257-5294-F2BA72C5B757}"/>
              </a:ext>
            </a:extLst>
          </p:cNvPr>
          <p:cNvGrpSpPr/>
          <p:nvPr/>
        </p:nvGrpSpPr>
        <p:grpSpPr>
          <a:xfrm>
            <a:off x="1444" y="6097888"/>
            <a:ext cx="9144000" cy="2559208"/>
            <a:chOff x="1566773" y="4298792"/>
            <a:chExt cx="9144000" cy="25592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85E9B8-9C04-A20A-0502-15C4A0B3E966}"/>
                </a:ext>
              </a:extLst>
            </p:cNvPr>
            <p:cNvSpPr/>
            <p:nvPr/>
          </p:nvSpPr>
          <p:spPr>
            <a:xfrm>
              <a:off x="1566773" y="4298792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©</a:t>
              </a:r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 sz="1200" dirty="0">
                <a:solidFill>
                  <a:schemeClr val="bg1"/>
                </a:solidFill>
                <a:latin typeface="+mn-lt"/>
                <a:cs typeface="Calibri"/>
              </a:endParaRPr>
            </a:p>
          </p:txBody>
        </p:sp>
        <p:pic>
          <p:nvPicPr>
            <p:cNvPr id="12" name="Picture 11" descr="A logo with white text">
              <a:extLst>
                <a:ext uri="{FF2B5EF4-FFF2-40B4-BE49-F238E27FC236}">
                  <a16:creationId xmlns:a16="http://schemas.microsoft.com/office/drawing/2014/main" id="{71DD47E0-E753-1BE7-63D2-3E9DC6C86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  <p:pic>
        <p:nvPicPr>
          <p:cNvPr id="16" name="Picture 15" descr="A logo with white text">
            <a:extLst>
              <a:ext uri="{FF2B5EF4-FFF2-40B4-BE49-F238E27FC236}">
                <a16:creationId xmlns:a16="http://schemas.microsoft.com/office/drawing/2014/main" id="{4189F25E-02CB-3042-7E88-FEF1CE3CD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hild pointing at something&#10;&#10;Description automatically generated">
            <a:extLst>
              <a:ext uri="{FF2B5EF4-FFF2-40B4-BE49-F238E27FC236}">
                <a16:creationId xmlns:a16="http://schemas.microsoft.com/office/drawing/2014/main" id="{49C847D2-9519-C5F8-9164-3BD0BE3F1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304" y="340360"/>
            <a:ext cx="7539696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4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What can you do to </a:t>
            </a:r>
            <a:r>
              <a:rPr sz="34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Be</a:t>
            </a:r>
            <a:r>
              <a:rPr sz="3400" b="1" spc="-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34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</a:t>
            </a:r>
            <a:r>
              <a:rPr sz="3400" b="1" spc="-1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3400" b="1" spc="-2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PAL?</a:t>
            </a:r>
            <a:endParaRPr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219200"/>
            <a:ext cx="4038600" cy="48449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527685" marR="127635" indent="-515620">
              <a:spcBef>
                <a:spcPts val="100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Know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that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allergies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very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serious</a:t>
            </a:r>
            <a:r>
              <a:rPr lang="en-US"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and can cause death.</a:t>
            </a:r>
            <a:endParaRPr lang="en-US" sz="2300" dirty="0">
              <a:latin typeface="Montserrat" pitchFamily="2" charset="0"/>
              <a:cs typeface="Franklin Gothic Book"/>
            </a:endParaRPr>
          </a:p>
          <a:p>
            <a:pPr marL="527685" marR="19050" indent="-515620">
              <a:lnSpc>
                <a:spcPct val="100000"/>
              </a:lnSpc>
              <a:spcBef>
                <a:spcPts val="575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Don’t</a:t>
            </a:r>
            <a:r>
              <a:rPr sz="2300" spc="-3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share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friends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who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have</a:t>
            </a:r>
            <a:r>
              <a:rPr sz="2300" spc="-6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-7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allergies.</a:t>
            </a:r>
            <a:endParaRPr sz="2300" dirty="0">
              <a:latin typeface="Montserrat" pitchFamily="2" charset="0"/>
              <a:cs typeface="Franklin Gothic Book"/>
            </a:endParaRPr>
          </a:p>
          <a:p>
            <a:pPr marL="527685" indent="-514350">
              <a:lnSpc>
                <a:spcPct val="100000"/>
              </a:lnSpc>
              <a:spcBef>
                <a:spcPts val="575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Wash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hands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after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eating.</a:t>
            </a:r>
            <a:endParaRPr lang="en-US" sz="2300" spc="-10" dirty="0">
              <a:latin typeface="Montserrat" pitchFamily="2" charset="0"/>
              <a:cs typeface="Franklin Gothic Book"/>
            </a:endParaRPr>
          </a:p>
          <a:p>
            <a:pPr marL="527685" indent="-514350">
              <a:lnSpc>
                <a:spcPct val="100000"/>
              </a:lnSpc>
              <a:spcBef>
                <a:spcPts val="575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If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300" spc="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friend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300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-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allergies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feels</a:t>
            </a:r>
            <a:r>
              <a:rPr lang="en-US"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or looks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sick,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get</a:t>
            </a:r>
            <a:r>
              <a:rPr sz="2300" spc="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help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right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away!</a:t>
            </a:r>
            <a:endParaRPr sz="2300" dirty="0">
              <a:latin typeface="Montserrat" pitchFamily="2" charset="0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4000" cy="930582"/>
          </a:xfrm>
          <a:prstGeom prst="rect">
            <a:avLst/>
          </a:prstGeom>
        </p:spPr>
        <p:txBody>
          <a:bodyPr vert="horz" wrap="square" lIns="0" tIns="494862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latin typeface="Montserrat" pitchFamily="2" charset="0"/>
              </a:rPr>
              <a:t>	</a:t>
            </a:r>
            <a:r>
              <a:rPr sz="2800" b="1" dirty="0">
                <a:latin typeface="Montserrat" pitchFamily="2" charset="0"/>
              </a:rPr>
              <a:t>What</a:t>
            </a:r>
            <a:r>
              <a:rPr sz="2800" b="1" spc="-90" dirty="0">
                <a:latin typeface="Montserrat" pitchFamily="2" charset="0"/>
              </a:rPr>
              <a:t> </a:t>
            </a:r>
            <a:r>
              <a:rPr sz="2800" b="1" dirty="0">
                <a:latin typeface="Montserrat" pitchFamily="2" charset="0"/>
              </a:rPr>
              <a:t>Would</a:t>
            </a:r>
            <a:r>
              <a:rPr sz="2800" b="1" spc="-80" dirty="0">
                <a:latin typeface="Montserrat" pitchFamily="2" charset="0"/>
              </a:rPr>
              <a:t> </a:t>
            </a:r>
            <a:r>
              <a:rPr sz="2800" b="1" spc="-10" dirty="0">
                <a:latin typeface="Montserrat" pitchFamily="2" charset="0"/>
              </a:rPr>
              <a:t>You</a:t>
            </a:r>
            <a:r>
              <a:rPr sz="2800" b="1" spc="-100" dirty="0">
                <a:latin typeface="Montserrat" pitchFamily="2" charset="0"/>
              </a:rPr>
              <a:t> </a:t>
            </a:r>
            <a:r>
              <a:rPr sz="2800" b="1" spc="-25" dirty="0">
                <a:latin typeface="Montserrat" pitchFamily="2" charset="0"/>
              </a:rPr>
              <a:t>Do?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1447800"/>
            <a:ext cx="8382071" cy="3720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Your</a:t>
            </a:r>
            <a:r>
              <a:rPr sz="2800" spc="-9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friend,</a:t>
            </a:r>
            <a:r>
              <a:rPr sz="2800" spc="-1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Stephen,</a:t>
            </a:r>
            <a:r>
              <a:rPr sz="2800" spc="-9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has</a:t>
            </a:r>
            <a:r>
              <a:rPr sz="2800" spc="-7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1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allergy.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318135" indent="-457200">
              <a:lnSpc>
                <a:spcPct val="100000"/>
              </a:lnSpc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As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walk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out</a:t>
            </a:r>
            <a:r>
              <a:rPr sz="2800" spc="-7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of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cafeteria,</a:t>
            </a:r>
            <a:r>
              <a:rPr sz="2800" spc="-8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</a:t>
            </a:r>
            <a:r>
              <a:rPr sz="2800" spc="-9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his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stomach</a:t>
            </a:r>
            <a:r>
              <a:rPr sz="2800" spc="-1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hurts.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5080" indent="-457200">
              <a:lnSpc>
                <a:spcPct val="100000"/>
              </a:lnSpc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ask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him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play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at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recess,</a:t>
            </a:r>
            <a:r>
              <a:rPr sz="2800" spc="-7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but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wants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lie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down.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13335" indent="-457200">
              <a:lnSpc>
                <a:spcPct val="100000"/>
              </a:lnSpc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it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feels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like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there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something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stuck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in</a:t>
            </a:r>
            <a:r>
              <a:rPr sz="2800" spc="-3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his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throat.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EE5740-F507-D2A7-8728-E14B30B209C4}"/>
              </a:ext>
            </a:extLst>
          </p:cNvPr>
          <p:cNvGrpSpPr/>
          <p:nvPr/>
        </p:nvGrpSpPr>
        <p:grpSpPr>
          <a:xfrm>
            <a:off x="-8888" y="6094013"/>
            <a:ext cx="9144000" cy="763987"/>
            <a:chOff x="-8888" y="6094013"/>
            <a:chExt cx="9144000" cy="76398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733F0C-95C8-A7E4-EC85-041B26740D69}"/>
                </a:ext>
              </a:extLst>
            </p:cNvPr>
            <p:cNvSpPr/>
            <p:nvPr/>
          </p:nvSpPr>
          <p:spPr>
            <a:xfrm>
              <a:off x="-8888" y="6094013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Calibri"/>
                  <a:ea typeface="Times New Roman" panose="02020603050405020304" pitchFamily="18" charset="0"/>
                  <a:cs typeface="Calibri"/>
                </a:rPr>
                <a:t>    </a:t>
              </a:r>
              <a:r>
                <a:rPr lang="en-US" sz="1200" dirty="0">
                  <a:solidFill>
                    <a:schemeClr val="bg1"/>
                  </a:solidFill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©</a:t>
              </a:r>
              <a:r>
                <a:rPr lang="en-US" sz="1200" dirty="0">
                  <a:solidFill>
                    <a:schemeClr val="bg1"/>
                  </a:solidFill>
                </a:rPr>
                <a:t> 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 sz="1200" dirty="0">
                <a:solidFill>
                  <a:schemeClr val="bg1"/>
                </a:solidFill>
                <a:cs typeface="Calibri"/>
              </a:endParaRPr>
            </a:p>
          </p:txBody>
        </p:sp>
        <p:pic>
          <p:nvPicPr>
            <p:cNvPr id="15" name="Picture 14" descr="A logo with white text">
              <a:extLst>
                <a:ext uri="{FF2B5EF4-FFF2-40B4-BE49-F238E27FC236}">
                  <a16:creationId xmlns:a16="http://schemas.microsoft.com/office/drawing/2014/main" id="{AEEC6A29-7502-4C45-C921-0CCE03E2A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classroom with her arms crossed&#10;&#10;Description automatically generated">
            <a:extLst>
              <a:ext uri="{FF2B5EF4-FFF2-40B4-BE49-F238E27FC236}">
                <a16:creationId xmlns:a16="http://schemas.microsoft.com/office/drawing/2014/main" id="{CA8858C6-0071-72E2-DDB7-B5DB36C458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33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-10633" y="381000"/>
            <a:ext cx="4354033" cy="131766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316865" algn="l"/>
              </a:tabLst>
            </a:pP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A</a:t>
            </a:r>
            <a:r>
              <a:rPr lang="en-US" sz="2800" b="1" spc="-8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PAL</a:t>
            </a:r>
            <a:r>
              <a:rPr lang="en-US" sz="2800" b="1" spc="-6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spc="-1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would…</a:t>
            </a:r>
          </a:p>
          <a:p>
            <a:pPr marL="12700" lvl="1">
              <a:spcBef>
                <a:spcPts val="95"/>
              </a:spcBef>
              <a:buClr>
                <a:srgbClr val="009AA6"/>
              </a:buClr>
              <a:tabLst>
                <a:tab pos="316865" algn="l"/>
              </a:tabLst>
            </a:pP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Get</a:t>
            </a:r>
            <a:r>
              <a:rPr sz="28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</a:t>
            </a:r>
            <a:r>
              <a:rPr sz="28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adult</a:t>
            </a:r>
            <a:r>
              <a:rPr sz="2800" b="1" spc="-6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right</a:t>
            </a:r>
            <a:r>
              <a:rPr sz="28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away</a:t>
            </a:r>
            <a:r>
              <a:rPr lang="en-US" sz="2800" b="1" spc="-7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or</a:t>
            </a:r>
            <a:r>
              <a:rPr sz="28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dial</a:t>
            </a:r>
            <a:r>
              <a:rPr sz="28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911!</a:t>
            </a:r>
            <a:endParaRPr sz="2800" b="1" dirty="0">
              <a:latin typeface="Montserrat" pitchFamily="2" charset="0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RE Theme">
  <a:themeElements>
    <a:clrScheme name="FARE">
      <a:dk1>
        <a:sysClr val="windowText" lastClr="000000"/>
      </a:dk1>
      <a:lt1>
        <a:sysClr val="window" lastClr="FFFFFF"/>
      </a:lt1>
      <a:dk2>
        <a:srgbClr val="0E3F80"/>
      </a:dk2>
      <a:lt2>
        <a:srgbClr val="EEECE1"/>
      </a:lt2>
      <a:accent1>
        <a:srgbClr val="1D4F91"/>
      </a:accent1>
      <a:accent2>
        <a:srgbClr val="C21E39"/>
      </a:accent2>
      <a:accent3>
        <a:srgbClr val="19B86B"/>
      </a:accent3>
      <a:accent4>
        <a:srgbClr val="522398"/>
      </a:accent4>
      <a:accent5>
        <a:srgbClr val="15A1AB"/>
      </a:accent5>
      <a:accent6>
        <a:srgbClr val="F79646"/>
      </a:accent6>
      <a:hlink>
        <a:srgbClr val="F0DB02"/>
      </a:hlink>
      <a:folHlink>
        <a:srgbClr val="CEEA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E Theme" id="{F8DF0BE0-C35D-4380-B3BE-4773CBED79FB}" vid="{F34AE72A-96E5-4516-AEA5-D7E4F790FB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93D341D52E948B1D9733A39C3D1BE" ma:contentTypeVersion="19" ma:contentTypeDescription="Create a new document." ma:contentTypeScope="" ma:versionID="a52dd647bdea06b9bb46fdb003a06d42">
  <xsd:schema xmlns:xsd="http://www.w3.org/2001/XMLSchema" xmlns:xs="http://www.w3.org/2001/XMLSchema" xmlns:p="http://schemas.microsoft.com/office/2006/metadata/properties" xmlns:ns2="d9bf2a86-f4b0-498e-9a78-59bee144fdfd" xmlns:ns3="89034230-b3e4-495d-a686-c19188f4dbd7" targetNamespace="http://schemas.microsoft.com/office/2006/metadata/properties" ma:root="true" ma:fieldsID="cefd9cf71c16e6f8768eaee5178ad3ec" ns2:_="" ns3:_="">
    <xsd:import namespace="d9bf2a86-f4b0-498e-9a78-59bee144fdfd"/>
    <xsd:import namespace="89034230-b3e4-495d-a686-c19188f4db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DateTim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f2a86-f4b0-498e-9a78-59bee144f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DateTime" ma:index="20" nillable="true" ma:displayName="Date Time" ma:format="DateTime" ma:internalName="Date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1fb441-0fbc-490f-ad0e-787f167459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4230-b3e4-495d-a686-c19188f4db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694891-532c-45e4-9bf4-4ef7ecb15921}" ma:internalName="TaxCatchAll" ma:showField="CatchAllData" ma:web="89034230-b3e4-495d-a686-c19188f4db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bf2a86-f4b0-498e-9a78-59bee144fdfd">
      <Terms xmlns="http://schemas.microsoft.com/office/infopath/2007/PartnerControls"/>
    </lcf76f155ced4ddcb4097134ff3c332f>
    <DateTime xmlns="d9bf2a86-f4b0-498e-9a78-59bee144fdfd" xsi:nil="true"/>
    <TaxCatchAll xmlns="89034230-b3e4-495d-a686-c19188f4dbd7" xsi:nil="true"/>
    <SharedWithUsers xmlns="89034230-b3e4-495d-a686-c19188f4dbd7">
      <UserInfo>
        <DisplayName>Kathleen Vickers</DisplayName>
        <AccountId>230</AccountId>
        <AccountType/>
      </UserInfo>
      <UserInfo>
        <DisplayName>Kelly Cleary</DisplayName>
        <AccountId>251</AccountId>
        <AccountType/>
      </UserInfo>
      <UserInfo>
        <DisplayName>Alison Woody</DisplayName>
        <AccountId>257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A36056-AA83-4D93-9439-B64E1E0AD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f2a86-f4b0-498e-9a78-59bee144fdfd"/>
    <ds:schemaRef ds:uri="89034230-b3e4-495d-a686-c19188f4db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8C782D-04CF-461E-9944-4A3FBDE62DAB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89034230-b3e4-495d-a686-c19188f4dbd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9bf2a86-f4b0-498e-9a78-59bee144fdf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5EAC30C-C259-41C2-B6F0-D7E5D37D9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643</Words>
  <Application>Microsoft Office PowerPoint</Application>
  <PresentationFormat>On-screen Show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FARE Theme</vt:lpstr>
      <vt:lpstr>PowerPoint Presentation</vt:lpstr>
      <vt:lpstr>PowerPoint Presentation</vt:lpstr>
      <vt:lpstr>What is a food allergy?</vt:lpstr>
      <vt:lpstr>Can doctors  cure food allergies?</vt:lpstr>
      <vt:lpstr>What would happen if my friend eats a food they are allergic to?</vt:lpstr>
      <vt:lpstr>PowerPoint Presentation</vt:lpstr>
      <vt:lpstr>What can you do to Be a PAL?</vt:lpstr>
      <vt:lpstr> What Would You Do?</vt:lpstr>
      <vt:lpstr>PowerPoint Presentation</vt:lpstr>
      <vt:lpstr> What Would You Do?</vt:lpstr>
      <vt:lpstr>PowerPoint Presentation</vt:lpstr>
      <vt:lpstr>What would you do?</vt:lpstr>
      <vt:lpstr>PowerPoint Presentation</vt:lpstr>
    </vt:vector>
  </TitlesOfParts>
  <Company>HDN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Padova</dc:creator>
  <cp:lastModifiedBy>Paul Scribner</cp:lastModifiedBy>
  <cp:revision>70</cp:revision>
  <dcterms:created xsi:type="dcterms:W3CDTF">2023-07-31T17:57:22Z</dcterms:created>
  <dcterms:modified xsi:type="dcterms:W3CDTF">2025-07-16T15:11:20Z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2018-02-09T00:00:00Z</vt:filetime>
  </property>
  <property fmtid="{D5CDD505-2E9C-101B-9397-08002B2CF9AE}" pid="3" name="Creator">
    <vt:lpwstr>Acrobat PDFMaker 18 for PowerPoint</vt:lpwstr>
  </property>
  <property fmtid="{D5CDD505-2E9C-101B-9397-08002B2CF9AE}" pid="4" name="LastSaved">
    <vt:filetime>2023-07-31T00:00:00Z</vt:filetime>
  </property>
  <property fmtid="{D5CDD505-2E9C-101B-9397-08002B2CF9AE}" pid="5" name="Producer">
    <vt:lpwstr>Adobe PDF Library 15.0</vt:lpwstr>
  </property>
  <property fmtid="{D5CDD505-2E9C-101B-9397-08002B2CF9AE}" pid="6" name="ContentTypeId">
    <vt:lpwstr>0x0101005CF93D341D52E948B1D9733A39C3D1BE</vt:lpwstr>
  </property>
  <property fmtid="{D5CDD505-2E9C-101B-9397-08002B2CF9AE}" pid="7" name="MediaServiceImageTags">
    <vt:lpwstr/>
  </property>
</Properties>
</file>