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1" r:id="rId1"/>
    <p:sldMasterId id="2147484002" r:id="rId2"/>
    <p:sldMasterId id="2147484013" r:id="rId3"/>
  </p:sldMasterIdLst>
  <p:notesMasterIdLst>
    <p:notesMasterId r:id="rId40"/>
  </p:notesMasterIdLst>
  <p:handoutMasterIdLst>
    <p:handoutMasterId r:id="rId41"/>
  </p:handoutMasterIdLst>
  <p:sldIdLst>
    <p:sldId id="439" r:id="rId4"/>
    <p:sldId id="440" r:id="rId5"/>
    <p:sldId id="284" r:id="rId6"/>
    <p:sldId id="257" r:id="rId7"/>
    <p:sldId id="262" r:id="rId8"/>
    <p:sldId id="261" r:id="rId9"/>
    <p:sldId id="263" r:id="rId10"/>
    <p:sldId id="264" r:id="rId11"/>
    <p:sldId id="265" r:id="rId12"/>
    <p:sldId id="266" r:id="rId13"/>
    <p:sldId id="292" r:id="rId14"/>
    <p:sldId id="267" r:id="rId15"/>
    <p:sldId id="288" r:id="rId16"/>
    <p:sldId id="286" r:id="rId17"/>
    <p:sldId id="287" r:id="rId18"/>
    <p:sldId id="275" r:id="rId19"/>
    <p:sldId id="276" r:id="rId20"/>
    <p:sldId id="268" r:id="rId21"/>
    <p:sldId id="269" r:id="rId22"/>
    <p:sldId id="291" r:id="rId23"/>
    <p:sldId id="270" r:id="rId24"/>
    <p:sldId id="277" r:id="rId25"/>
    <p:sldId id="273" r:id="rId26"/>
    <p:sldId id="289" r:id="rId27"/>
    <p:sldId id="278" r:id="rId28"/>
    <p:sldId id="279" r:id="rId29"/>
    <p:sldId id="280" r:id="rId30"/>
    <p:sldId id="281" r:id="rId31"/>
    <p:sldId id="274" r:id="rId32"/>
    <p:sldId id="285" r:id="rId33"/>
    <p:sldId id="290" r:id="rId34"/>
    <p:sldId id="282" r:id="rId35"/>
    <p:sldId id="283" r:id="rId36"/>
    <p:sldId id="444" r:id="rId37"/>
    <p:sldId id="447" r:id="rId38"/>
    <p:sldId id="443" r:id="rId39"/>
  </p:sldIdLst>
  <p:sldSz cx="9144000" cy="6858000" type="screen4x3"/>
  <p:notesSz cx="7010400" cy="9296400"/>
  <p:defaultTextStyle>
    <a:defPPr>
      <a:defRPr lang="en-US"/>
    </a:defPPr>
    <a:lvl1pPr algn="l" rtl="0" eaLnBrk="0" fontAlgn="base" hangingPunct="0">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2CC0"/>
    <a:srgbClr val="000000"/>
    <a:srgbClr val="5828F2"/>
    <a:srgbClr val="260886"/>
    <a:srgbClr val="FB1FD6"/>
    <a:srgbClr val="F674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61" autoAdjust="0"/>
    <p:restoredTop sz="80748" autoAdjust="0"/>
  </p:normalViewPr>
  <p:slideViewPr>
    <p:cSldViewPr>
      <p:cViewPr varScale="1">
        <p:scale>
          <a:sx n="102" d="100"/>
          <a:sy n="102" d="100"/>
        </p:scale>
        <p:origin x="184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100" d="100"/>
          <a:sy n="100" d="100"/>
        </p:scale>
        <p:origin x="-816" y="24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26" name="Rectangle 2050"/>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205827" name="Rectangle 2051"/>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205828" name="Rectangle 2052"/>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205829" name="Rectangle 2053"/>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2AC3A05-0056-48CE-9E42-B02F591DB514}" type="slidenum">
              <a:rPr lang="en-US" altLang="en-US"/>
              <a:pPr>
                <a:defRPr/>
              </a:pPr>
              <a:t>‹#›</a:t>
            </a:fld>
            <a:endParaRPr lang="en-US" altLang="en-US"/>
          </a:p>
        </p:txBody>
      </p:sp>
    </p:spTree>
    <p:extLst>
      <p:ext uri="{BB962C8B-B14F-4D97-AF65-F5344CB8AC3E}">
        <p14:creationId xmlns:p14="http://schemas.microsoft.com/office/powerpoint/2010/main" val="2982607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5632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5632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A5140C2-8515-4942-9A04-4ACFB681C0A3}" type="slidenum">
              <a:rPr lang="en-US" altLang="en-US"/>
              <a:pPr>
                <a:defRPr/>
              </a:pPr>
              <a:t>‹#›</a:t>
            </a:fld>
            <a:endParaRPr lang="en-US" altLang="en-US"/>
          </a:p>
        </p:txBody>
      </p:sp>
    </p:spTree>
    <p:extLst>
      <p:ext uri="{BB962C8B-B14F-4D97-AF65-F5344CB8AC3E}">
        <p14:creationId xmlns:p14="http://schemas.microsoft.com/office/powerpoint/2010/main" val="1371349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caai.org/allergies/types/food-allergies/types-food-allergy/peanut-allerg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webmd.com/skin-problems-and-treatments/guide/atopic-dermatitis-eczema"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jacionline.org/article/S0091-6749(17)31794-3/fulltext#bib54"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a:t>
            </a:r>
            <a:r>
              <a:rPr lang="en-US" baseline="0" dirty="0"/>
              <a:t> everyone, and welcome to today’s presentation. My name Karie Mulkowsky, National Programs Sr. Manager at FARE, and your moderator for this discussion. </a:t>
            </a:r>
          </a:p>
          <a:p>
            <a:endParaRPr lang="en-US" baseline="0" dirty="0"/>
          </a:p>
          <a:p>
            <a:pPr>
              <a:defRPr/>
            </a:pPr>
            <a:r>
              <a:rPr lang="en-US" dirty="0"/>
              <a:t>A little bit of housekeeping before we get started: </a:t>
            </a:r>
            <a:r>
              <a:rPr lang="en-US" altLang="en-US" dirty="0"/>
              <a:t>This presentation will be recorded and posted on the FARE website in about 7-10 days. Please note that for maintaining a quality recording, all attendees will be muted throughout the webinar. However,</a:t>
            </a:r>
            <a:r>
              <a:rPr lang="en-US" altLang="en-US" baseline="0" dirty="0"/>
              <a:t> if you are having any technical difficulties you can use zoom’s “chat” feature to submit questions. </a:t>
            </a:r>
            <a:r>
              <a:rPr lang="en-US" altLang="en-US" dirty="0"/>
              <a:t>If time permits, we will respond to some moderated questions for our presenter at the end of the webinar.</a:t>
            </a:r>
            <a:endParaRPr lang="en-US" altLang="en-US" baseline="0" dirty="0"/>
          </a:p>
          <a:p>
            <a:endParaRPr lang="en-US" baseline="0" dirty="0"/>
          </a:p>
          <a:p>
            <a:r>
              <a:rPr lang="en-US" sz="1200" kern="1200" dirty="0">
                <a:solidFill>
                  <a:schemeClr val="tx1"/>
                </a:solidFill>
                <a:effectLst/>
                <a:latin typeface="Times New Roman" pitchFamily="18" charset="0"/>
                <a:ea typeface="+mn-ea"/>
                <a:cs typeface="+mn-cs"/>
              </a:rPr>
              <a:t>Lastly, for those of you on Twitter, we encourage you to join us in conversation there during the broadcast. You can follow along with us at our handle @</a:t>
            </a:r>
            <a:r>
              <a:rPr lang="en-US" sz="1200" kern="1200" dirty="0" err="1">
                <a:solidFill>
                  <a:schemeClr val="tx1"/>
                </a:solidFill>
                <a:effectLst/>
                <a:latin typeface="Times New Roman" pitchFamily="18" charset="0"/>
                <a:ea typeface="+mn-ea"/>
                <a:cs typeface="+mn-cs"/>
              </a:rPr>
              <a:t>FoodAllergy</a:t>
            </a:r>
            <a:r>
              <a:rPr lang="en-US" sz="1200" kern="1200" baseline="0" dirty="0">
                <a:solidFill>
                  <a:schemeClr val="tx1"/>
                </a:solidFill>
                <a:effectLst/>
                <a:latin typeface="Times New Roman" pitchFamily="18" charset="0"/>
                <a:ea typeface="+mn-ea"/>
                <a:cs typeface="+mn-cs"/>
              </a:rPr>
              <a:t> and </a:t>
            </a:r>
            <a:r>
              <a:rPr lang="en-US" sz="1200" kern="1200" dirty="0">
                <a:solidFill>
                  <a:schemeClr val="tx1"/>
                </a:solidFill>
                <a:effectLst/>
                <a:latin typeface="Times New Roman" pitchFamily="18" charset="0"/>
                <a:ea typeface="+mn-ea"/>
                <a:cs typeface="+mn-cs"/>
              </a:rPr>
              <a:t>the hashtag </a:t>
            </a:r>
            <a:r>
              <a:rPr lang="en-US" sz="1200" kern="1200" dirty="0" err="1">
                <a:solidFill>
                  <a:schemeClr val="tx1"/>
                </a:solidFill>
                <a:effectLst/>
                <a:latin typeface="Times New Roman" pitchFamily="18" charset="0"/>
                <a:ea typeface="+mn-ea"/>
                <a:cs typeface="+mn-cs"/>
              </a:rPr>
              <a:t>FAREwebinar</a:t>
            </a:r>
            <a:r>
              <a:rPr lang="en-US" sz="1200" kern="1200" dirty="0">
                <a:solidFill>
                  <a:schemeClr val="tx1"/>
                </a:solidFill>
                <a:effectLst/>
                <a:latin typeface="Times New Roman" pitchFamily="18" charset="0"/>
                <a:ea typeface="+mn-ea"/>
                <a:cs typeface="+mn-cs"/>
              </a:rPr>
              <a:t>. </a:t>
            </a:r>
          </a:p>
        </p:txBody>
      </p:sp>
      <p:sp>
        <p:nvSpPr>
          <p:cNvPr id="4" name="Footer Placeholder 3"/>
          <p:cNvSpPr>
            <a:spLocks noGrp="1"/>
          </p:cNvSpPr>
          <p:nvPr>
            <p:ph type="ftr" sz="quarter" idx="10"/>
          </p:nvPr>
        </p:nvSpPr>
        <p:spPr/>
        <p:txBody>
          <a:bodyPr/>
          <a:lstStyle/>
          <a:p>
            <a:r>
              <a:rPr lang="en-CA">
                <a:solidFill>
                  <a:prstClr val="black"/>
                </a:solidFill>
              </a:rPr>
              <a:t>1. Sicherer, SH. Seafood Allergies, Fish and Shellfish, UptoDate, November, 2006.</a:t>
            </a:r>
            <a:endParaRPr lang="en-US">
              <a:solidFill>
                <a:prstClr val="black"/>
              </a:solidFill>
            </a:endParaRPr>
          </a:p>
        </p:txBody>
      </p:sp>
    </p:spTree>
    <p:extLst>
      <p:ext uri="{BB962C8B-B14F-4D97-AF65-F5344CB8AC3E}">
        <p14:creationId xmlns:p14="http://schemas.microsoft.com/office/powerpoint/2010/main" val="87620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Manufacturers have two options to indicate a major food allergen on product labels. The first option is to list the allergen in parentheses after the ingredient. The second option is to list the allergen at the end of the ingredient list. Often this “Contains” statement is bolded. See the box below for examples of these two options.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“Contains” statement is one of two options that food manufacturers have for listing the presence of major food allergens and IS NOT REQUIRED!!</a:t>
            </a:r>
            <a:endParaRPr lang="en-US" dirty="0"/>
          </a:p>
          <a:p>
            <a:endParaRPr lang="en-US" dirty="0"/>
          </a:p>
        </p:txBody>
      </p:sp>
      <p:sp>
        <p:nvSpPr>
          <p:cNvPr id="4" name="Slide Number Placeholder 3"/>
          <p:cNvSpPr>
            <a:spLocks noGrp="1"/>
          </p:cNvSpPr>
          <p:nvPr>
            <p:ph type="sldNum" sz="quarter" idx="5"/>
          </p:nvPr>
        </p:nvSpPr>
        <p:spPr/>
        <p:txBody>
          <a:bodyPr/>
          <a:lstStyle/>
          <a:p>
            <a:fld id="{1ABB5A23-55E4-DB48-AC5A-7C2CBD411DE3}" type="slidenum">
              <a:rPr lang="en-US" smtClean="0"/>
              <a:t>14</a:t>
            </a:fld>
            <a:endParaRPr lang="en-US"/>
          </a:p>
        </p:txBody>
      </p:sp>
    </p:spTree>
    <p:extLst>
      <p:ext uri="{BB962C8B-B14F-4D97-AF65-F5344CB8AC3E}">
        <p14:creationId xmlns:p14="http://schemas.microsoft.com/office/powerpoint/2010/main" val="1053826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 manufacturer does not have to warn you that there may be unintentional traces of an allergen due to cross- contact during processing.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But Most allergists recommend avoiding these products. Studies have shown that some of the products actually do contain allergens in amounts significant enough to cause an allergic reaction. </a:t>
            </a:r>
            <a:endParaRPr lang="en-US" dirty="0"/>
          </a:p>
          <a:p>
            <a:endParaRPr lang="en-US" dirty="0"/>
          </a:p>
          <a:p>
            <a:r>
              <a:rPr lang="en-US" sz="1200" b="0" i="0" u="none" strike="noStrike" kern="1200" dirty="0">
                <a:solidFill>
                  <a:schemeClr val="tx1"/>
                </a:solidFill>
                <a:effectLst/>
                <a:latin typeface="Times New Roman" pitchFamily="18" charset="0"/>
                <a:ea typeface="+mn-ea"/>
                <a:cs typeface="+mn-cs"/>
              </a:rPr>
              <a:t>FALCPA does not apply to….</a:t>
            </a:r>
          </a:p>
          <a:p>
            <a:endParaRPr lang="en-US" sz="1200" b="0" i="0" u="none" strike="noStrike" kern="1200" dirty="0">
              <a:solidFill>
                <a:schemeClr val="tx1"/>
              </a:solidFill>
              <a:effectLst/>
              <a:latin typeface="Times New Roman" pitchFamily="18" charset="0"/>
              <a:ea typeface="+mn-ea"/>
              <a:cs typeface="+mn-cs"/>
            </a:endParaRPr>
          </a:p>
          <a:p>
            <a:r>
              <a:rPr lang="en-US" sz="1200" b="0" i="0" u="none" strike="noStrike" kern="1200" dirty="0">
                <a:solidFill>
                  <a:schemeClr val="tx1"/>
                </a:solidFill>
                <a:effectLst/>
                <a:latin typeface="Times New Roman" pitchFamily="18" charset="0"/>
                <a:ea typeface="+mn-ea"/>
                <a:cs typeface="+mn-cs"/>
              </a:rPr>
              <a:t>Refined peanut oil is generally considered safe for most </a:t>
            </a:r>
            <a:r>
              <a:rPr lang="en-US" sz="1200" b="0" i="0" u="none" strike="noStrike" kern="1200" dirty="0">
                <a:solidFill>
                  <a:schemeClr val="tx1"/>
                </a:solidFill>
                <a:effectLst/>
                <a:latin typeface="Times New Roman" pitchFamily="18" charset="0"/>
                <a:ea typeface="+mn-ea"/>
                <a:cs typeface="+mn-cs"/>
                <a:hlinkClick r:id="rId3"/>
              </a:rPr>
              <a:t>peanut allergic</a:t>
            </a:r>
            <a:r>
              <a:rPr lang="en-US" sz="1200" b="0" i="0" u="none" strike="noStrike" kern="1200" dirty="0">
                <a:solidFill>
                  <a:schemeClr val="tx1"/>
                </a:solidFill>
                <a:effectLst/>
                <a:latin typeface="Times New Roman" pitchFamily="18" charset="0"/>
                <a:ea typeface="+mn-ea"/>
                <a:cs typeface="+mn-cs"/>
              </a:rPr>
              <a:t> persons. This is thought to be due to the fact that most, if not all, of the protein is removed during the extraction process. There have been studies into whether reactions occur in peanut-sensitized individuals with exposure to refined peanut oil versus crude peanut oil. Those who participated in one study did not have a reaction to refined peanut oil and 10% had a reaction to crude peanut oil. Other studies are conflicting, showing that a small number of peanut allergic individuals may have a reaction to refined oils. This could be due to cross contact/cross-contamination. </a:t>
            </a:r>
            <a:endParaRPr lang="en-US" dirty="0"/>
          </a:p>
        </p:txBody>
      </p:sp>
      <p:sp>
        <p:nvSpPr>
          <p:cNvPr id="4" name="Slide Number Placeholder 3"/>
          <p:cNvSpPr>
            <a:spLocks noGrp="1"/>
          </p:cNvSpPr>
          <p:nvPr>
            <p:ph type="sldNum" sz="quarter" idx="5"/>
          </p:nvPr>
        </p:nvSpPr>
        <p:spPr/>
        <p:txBody>
          <a:bodyPr/>
          <a:lstStyle/>
          <a:p>
            <a:fld id="{1ABB5A23-55E4-DB48-AC5A-7C2CBD411DE3}" type="slidenum">
              <a:rPr lang="en-US" smtClean="0"/>
              <a:t>15</a:t>
            </a:fld>
            <a:endParaRPr lang="en-US"/>
          </a:p>
        </p:txBody>
      </p:sp>
    </p:spTree>
    <p:extLst>
      <p:ext uri="{BB962C8B-B14F-4D97-AF65-F5344CB8AC3E}">
        <p14:creationId xmlns:p14="http://schemas.microsoft.com/office/powerpoint/2010/main" val="166129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Survey done in siblings of those kids with food allergies – revealed that food allergies are a family disease impacting each member of the family in different ways. Siblings were impacted with regards to allergen avoidance, exercising caution around sibling, label checking and helping with Epi, worrying about the sibling, sometimes receiving less attention because of sibling with food allergy, - Tamara Hubbard </a:t>
            </a:r>
          </a:p>
        </p:txBody>
      </p:sp>
      <p:sp>
        <p:nvSpPr>
          <p:cNvPr id="4" name="Slide Number Placeholder 3"/>
          <p:cNvSpPr>
            <a:spLocks noGrp="1"/>
          </p:cNvSpPr>
          <p:nvPr>
            <p:ph type="sldNum" sz="quarter" idx="5"/>
          </p:nvPr>
        </p:nvSpPr>
        <p:spPr/>
        <p:txBody>
          <a:bodyPr/>
          <a:lstStyle/>
          <a:p>
            <a:fld id="{1ABB5A23-55E4-DB48-AC5A-7C2CBD411DE3}" type="slidenum">
              <a:rPr lang="en-US" smtClean="0"/>
              <a:t>16</a:t>
            </a:fld>
            <a:endParaRPr lang="en-US"/>
          </a:p>
        </p:txBody>
      </p:sp>
    </p:spTree>
    <p:extLst>
      <p:ext uri="{BB962C8B-B14F-4D97-AF65-F5344CB8AC3E}">
        <p14:creationId xmlns:p14="http://schemas.microsoft.com/office/powerpoint/2010/main" val="3921193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BB5A23-55E4-DB48-AC5A-7C2CBD411DE3}" type="slidenum">
              <a:rPr lang="en-US" smtClean="0"/>
              <a:t>17</a:t>
            </a:fld>
            <a:endParaRPr lang="en-US"/>
          </a:p>
        </p:txBody>
      </p:sp>
    </p:spTree>
    <p:extLst>
      <p:ext uri="{BB962C8B-B14F-4D97-AF65-F5344CB8AC3E}">
        <p14:creationId xmlns:p14="http://schemas.microsoft.com/office/powerpoint/2010/main" val="2944271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Times New Roman" pitchFamily="18" charset="0"/>
                <a:ea typeface="+mn-ea"/>
                <a:cs typeface="+mn-cs"/>
              </a:rPr>
              <a:t>Each person with food allergy should review their personal anaphylaxis action plan with their own allergist at least annually. Preparation = confidence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5A5140C2-8515-4942-9A04-4ACFB681C0A3}" type="slidenum">
              <a:rPr lang="en-US" altLang="en-US" smtClean="0"/>
              <a:pPr>
                <a:defRPr/>
              </a:pPr>
              <a:t>18</a:t>
            </a:fld>
            <a:endParaRPr lang="en-US" altLang="en-US"/>
          </a:p>
        </p:txBody>
      </p:sp>
    </p:spTree>
    <p:extLst>
      <p:ext uri="{BB962C8B-B14F-4D97-AF65-F5344CB8AC3E}">
        <p14:creationId xmlns:p14="http://schemas.microsoft.com/office/powerpoint/2010/main" val="3303984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Antihistamines (Benadryl, Zyrtec, Claritin, Allegra) - Secondary therapy, Can be used in mild reactions: hives, rash, itching, swelling</a:t>
            </a:r>
          </a:p>
          <a:p>
            <a:endParaRPr lang="en-US" dirty="0"/>
          </a:p>
          <a:p>
            <a:endParaRPr lang="en-US" dirty="0"/>
          </a:p>
        </p:txBody>
      </p:sp>
      <p:sp>
        <p:nvSpPr>
          <p:cNvPr id="4" name="Slide Number Placeholder 3"/>
          <p:cNvSpPr>
            <a:spLocks noGrp="1"/>
          </p:cNvSpPr>
          <p:nvPr>
            <p:ph type="sldNum" sz="quarter" idx="5"/>
          </p:nvPr>
        </p:nvSpPr>
        <p:spPr/>
        <p:txBody>
          <a:bodyPr/>
          <a:lstStyle/>
          <a:p>
            <a:fld id="{1ABB5A23-55E4-DB48-AC5A-7C2CBD411DE3}" type="slidenum">
              <a:rPr lang="en-US" smtClean="0"/>
              <a:t>19</a:t>
            </a:fld>
            <a:endParaRPr lang="en-US"/>
          </a:p>
        </p:txBody>
      </p:sp>
    </p:spTree>
    <p:extLst>
      <p:ext uri="{BB962C8B-B14F-4D97-AF65-F5344CB8AC3E}">
        <p14:creationId xmlns:p14="http://schemas.microsoft.com/office/powerpoint/2010/main" val="1566776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BB5A23-55E4-DB48-AC5A-7C2CBD411DE3}" type="slidenum">
              <a:rPr lang="en-US" smtClean="0"/>
              <a:t>21</a:t>
            </a:fld>
            <a:endParaRPr lang="en-US"/>
          </a:p>
        </p:txBody>
      </p:sp>
    </p:spTree>
    <p:extLst>
      <p:ext uri="{BB962C8B-B14F-4D97-AF65-F5344CB8AC3E}">
        <p14:creationId xmlns:p14="http://schemas.microsoft.com/office/powerpoint/2010/main" val="1684060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“dual allergen exposure hypothesis” attributed to Gideon Lack was considered by this group to have limited but consistent evidence that an impaired skin barrier plays a role in sensitization as a first step toward food allergy. This </a:t>
            </a:r>
            <a:r>
              <a:rPr lang="en-US" sz="1200" b="0" i="0" u="none" strike="noStrike" kern="1200" dirty="0">
                <a:solidFill>
                  <a:schemeClr val="tx1"/>
                </a:solidFill>
                <a:effectLst/>
                <a:latin typeface="Times New Roman" pitchFamily="18" charset="0"/>
                <a:ea typeface="+mn-ea"/>
                <a:cs typeface="+mn-cs"/>
              </a:rPr>
              <a:t>theory describes that exposure to food allergens through the skin can lead to allergy, while ingestion of these foods at an early age may actually result in tolerance (or no allergy). Depending on the balance of these exposures, either tolerance or allergy will “win.” Children with </a:t>
            </a:r>
            <a:r>
              <a:rPr lang="en-US" sz="1200" b="0" i="0" u="none" strike="noStrike" kern="1200" dirty="0">
                <a:solidFill>
                  <a:schemeClr val="tx1"/>
                </a:solidFill>
                <a:effectLst/>
                <a:latin typeface="Times New Roman" pitchFamily="18" charset="0"/>
                <a:ea typeface="+mn-ea"/>
                <a:cs typeface="+mn-cs"/>
                <a:hlinkClick r:id="rId3"/>
              </a:rPr>
              <a:t>eczema</a:t>
            </a:r>
            <a:r>
              <a:rPr lang="en-US" sz="1200" b="0" i="0" u="none" strike="noStrike" kern="1200" dirty="0">
                <a:solidFill>
                  <a:schemeClr val="tx1"/>
                </a:solidFill>
                <a:effectLst/>
                <a:latin typeface="Times New Roman" pitchFamily="18" charset="0"/>
                <a:ea typeface="+mn-ea"/>
                <a:cs typeface="+mn-cs"/>
              </a:rPr>
              <a:t>, for example, have a disrupted skin barrier that could allow exposure to food proteins in the environment – such as peanut oil in creams or peanut residue on tables. Under the hypothesis, if these children avoid peanuts but are still exposed to them in the environment, they might be more likely to develop peanut allergy.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Antacids – reduce the digestion of allergens? </a:t>
            </a:r>
          </a:p>
          <a:p>
            <a:endParaRPr lang="en-US" dirty="0"/>
          </a:p>
        </p:txBody>
      </p:sp>
      <p:sp>
        <p:nvSpPr>
          <p:cNvPr id="4" name="Slide Number Placeholder 3"/>
          <p:cNvSpPr>
            <a:spLocks noGrp="1"/>
          </p:cNvSpPr>
          <p:nvPr>
            <p:ph type="sldNum" sz="quarter" idx="5"/>
          </p:nvPr>
        </p:nvSpPr>
        <p:spPr/>
        <p:txBody>
          <a:bodyPr/>
          <a:lstStyle/>
          <a:p>
            <a:pPr>
              <a:defRPr/>
            </a:pPr>
            <a:fld id="{5A5140C2-8515-4942-9A04-4ACFB681C0A3}" type="slidenum">
              <a:rPr lang="en-US" altLang="en-US" smtClean="0"/>
              <a:pPr>
                <a:defRPr/>
              </a:pPr>
              <a:t>22</a:t>
            </a:fld>
            <a:endParaRPr lang="en-US" altLang="en-US"/>
          </a:p>
        </p:txBody>
      </p:sp>
    </p:spTree>
    <p:extLst>
      <p:ext uri="{BB962C8B-B14F-4D97-AF65-F5344CB8AC3E}">
        <p14:creationId xmlns:p14="http://schemas.microsoft.com/office/powerpoint/2010/main" val="427267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A5140C2-8515-4942-9A04-4ACFB681C0A3}" type="slidenum">
              <a:rPr lang="en-US" altLang="en-US" smtClean="0"/>
              <a:pPr>
                <a:defRPr/>
              </a:pPr>
              <a:t>26</a:t>
            </a:fld>
            <a:endParaRPr lang="en-US" altLang="en-US"/>
          </a:p>
        </p:txBody>
      </p:sp>
    </p:spTree>
    <p:extLst>
      <p:ext uri="{BB962C8B-B14F-4D97-AF65-F5344CB8AC3E}">
        <p14:creationId xmlns:p14="http://schemas.microsoft.com/office/powerpoint/2010/main" val="1497799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 milk contains a vast array of bioactive factors including hormones, growth factors, neuropeptides, anti-inflammatory, and immunomodulatory agents </a:t>
            </a:r>
          </a:p>
        </p:txBody>
      </p:sp>
      <p:sp>
        <p:nvSpPr>
          <p:cNvPr id="4" name="Slide Number Placeholder 3"/>
          <p:cNvSpPr>
            <a:spLocks noGrp="1"/>
          </p:cNvSpPr>
          <p:nvPr>
            <p:ph type="sldNum" sz="quarter" idx="5"/>
          </p:nvPr>
        </p:nvSpPr>
        <p:spPr/>
        <p:txBody>
          <a:bodyPr/>
          <a:lstStyle/>
          <a:p>
            <a:fld id="{1ABB5A23-55E4-DB48-AC5A-7C2CBD411DE3}" type="slidenum">
              <a:rPr lang="en-US" smtClean="0"/>
              <a:t>27</a:t>
            </a:fld>
            <a:endParaRPr lang="en-US"/>
          </a:p>
        </p:txBody>
      </p:sp>
    </p:spTree>
    <p:extLst>
      <p:ext uri="{BB962C8B-B14F-4D97-AF65-F5344CB8AC3E}">
        <p14:creationId xmlns:p14="http://schemas.microsoft.com/office/powerpoint/2010/main" val="893216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without further</a:t>
            </a:r>
            <a:r>
              <a:rPr lang="en-US" sz="1200" kern="1200" baseline="0" dirty="0">
                <a:solidFill>
                  <a:schemeClr val="tx1"/>
                </a:solidFill>
                <a:effectLst/>
                <a:latin typeface="+mn-lt"/>
                <a:ea typeface="+mn-ea"/>
                <a:cs typeface="+mn-cs"/>
              </a:rPr>
              <a:t> ado, I’m delighted to introduce today’s presenter: Dr. Kristin Sokol.</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Times New Roman" pitchFamily="18" charset="0"/>
              <a:ea typeface="+mn-ea"/>
              <a:cs typeface="+mn-cs"/>
            </a:endParaRPr>
          </a:p>
          <a:p>
            <a:r>
              <a:rPr lang="en-US" sz="1200" b="0" i="0" kern="1200" dirty="0">
                <a:solidFill>
                  <a:schemeClr val="tx1"/>
                </a:solidFill>
                <a:effectLst/>
                <a:latin typeface="Times New Roman" pitchFamily="18" charset="0"/>
                <a:ea typeface="+mn-ea"/>
                <a:cs typeface="+mn-cs"/>
              </a:rPr>
              <a:t>Dr. Sokol is a board-certified allergist/immunologist and board- certified pediatrician specializing in the care of both adult and pediatric patients with a variety of allergic and immunologic disorders. She was thrilled to join the practice of Schreiber Allergy in the summer of 2019. Prior to this, she was an assistant professor at the University of Texas Medical Branch in Galveston, TX and at Beth Israel Medical Center in Boston, MA. She then joined the NIH in Bethesda, MD, where she treated patients and performed research in the field of food allergy and the genetics of allergic disease. </a:t>
            </a:r>
          </a:p>
          <a:p>
            <a:endParaRPr lang="en-US" sz="1200" b="0" i="0" kern="1200" dirty="0">
              <a:solidFill>
                <a:schemeClr val="tx1"/>
              </a:solidFill>
              <a:effectLst/>
              <a:latin typeface="Times New Roman" pitchFamily="18" charset="0"/>
              <a:ea typeface="+mn-ea"/>
              <a:cs typeface="+mn-cs"/>
            </a:endParaRPr>
          </a:p>
          <a:p>
            <a:r>
              <a:rPr lang="en-US" sz="1200" b="0" i="0" kern="1200" dirty="0">
                <a:solidFill>
                  <a:schemeClr val="tx1"/>
                </a:solidFill>
                <a:effectLst/>
                <a:latin typeface="Times New Roman" pitchFamily="18" charset="0"/>
                <a:ea typeface="+mn-ea"/>
                <a:cs typeface="+mn-cs"/>
              </a:rPr>
              <a:t>Dr. Sokol serves as Secretary of the American Academy of Allergy, Asthma, and Immunology (AAAAI) Health Outcomes, Education, Delivery and Quality Interest Section. She was named an AAAAI Choosing Wisely Champion in 2016 for her work with the Choosing Wisely campaign, bringing awareness to the need for reducing overuse in healthcare. She believes in delivering the highest quality of care while at the same time helping patients choose tests and procedures that are truly necessary. </a:t>
            </a:r>
          </a:p>
          <a:p>
            <a:endParaRPr lang="en-US" sz="1200" b="0" i="0" kern="1200" dirty="0">
              <a:solidFill>
                <a:schemeClr val="tx1"/>
              </a:solidFill>
              <a:effectLst/>
              <a:latin typeface="Times New Roman" pitchFamily="18" charset="0"/>
              <a:ea typeface="+mn-ea"/>
              <a:cs typeface="+mn-cs"/>
            </a:endParaRPr>
          </a:p>
          <a:p>
            <a:r>
              <a:rPr lang="en-US" sz="1200" b="0" i="0" kern="1200" dirty="0">
                <a:solidFill>
                  <a:schemeClr val="tx1"/>
                </a:solidFill>
                <a:effectLst/>
                <a:latin typeface="Times New Roman" pitchFamily="18" charset="0"/>
                <a:ea typeface="+mn-ea"/>
                <a:cs typeface="+mn-cs"/>
              </a:rPr>
              <a:t>She has published numerous articles in peer-reviewed journals, has co-authored several book chapters, and has been invited to give talks regarding the diagnosis and management of various allergic and immunologic conditions, including food allergy, allergic rhinitis, asthma, urticaria, mast cell disorders, and primary immunodeficiency. Dr. Sokol lives in Chevy Chase, MD with her husband, 3 children and their dog. She enjoys spending time with her family, exploring the DC area, and practicing yoga.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this time,</a:t>
            </a:r>
            <a:r>
              <a:rPr lang="en-US" sz="1200" kern="1200" baseline="0" dirty="0">
                <a:solidFill>
                  <a:schemeClr val="tx1"/>
                </a:solidFill>
                <a:effectLst/>
                <a:latin typeface="+mn-lt"/>
                <a:ea typeface="+mn-ea"/>
                <a:cs typeface="+mn-cs"/>
              </a:rPr>
              <a:t> I am delighted to turn the presentation over to Dr. Vickery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23FC8E-58B0-6B44-9C01-005F3BA23CF1}"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180242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the results of an updated Cochrane review expected to further inform infant feeding guidelines</a:t>
            </a:r>
          </a:p>
          <a:p>
            <a:endParaRPr lang="en-US" dirty="0"/>
          </a:p>
        </p:txBody>
      </p:sp>
      <p:sp>
        <p:nvSpPr>
          <p:cNvPr id="4" name="Slide Number Placeholder 3"/>
          <p:cNvSpPr>
            <a:spLocks noGrp="1"/>
          </p:cNvSpPr>
          <p:nvPr>
            <p:ph type="sldNum" sz="quarter" idx="5"/>
          </p:nvPr>
        </p:nvSpPr>
        <p:spPr/>
        <p:txBody>
          <a:bodyPr/>
          <a:lstStyle/>
          <a:p>
            <a:fld id="{1ABB5A23-55E4-DB48-AC5A-7C2CBD411DE3}" type="slidenum">
              <a:rPr lang="en-US" smtClean="0"/>
              <a:t>28</a:t>
            </a:fld>
            <a:endParaRPr lang="en-US"/>
          </a:p>
        </p:txBody>
      </p:sp>
    </p:spTree>
    <p:extLst>
      <p:ext uri="{BB962C8B-B14F-4D97-AF65-F5344CB8AC3E}">
        <p14:creationId xmlns:p14="http://schemas.microsoft.com/office/powerpoint/2010/main" val="3036506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Gupta et al</a:t>
            </a:r>
            <a:r>
              <a:rPr lang="en-US" sz="1200" u="none" strike="noStrike" kern="1200" baseline="30000" dirty="0">
                <a:solidFill>
                  <a:schemeClr val="tx1"/>
                </a:solidFill>
                <a:effectLst/>
                <a:latin typeface="Times New Roman" pitchFamily="18" charset="0"/>
                <a:ea typeface="+mn-ea"/>
                <a:cs typeface="+mn-cs"/>
                <a:hlinkClick r:id="rId3"/>
              </a:rPr>
              <a:t>54</a:t>
            </a:r>
            <a:r>
              <a:rPr lang="en-US" dirty="0">
                <a:effectLst/>
              </a:rPr>
              <a:t> evaluated the risk of food sensitization and allergy for siblings of a proband with food allergy. They evaluated 1120 children with food allergy with at least 1 sibling and found that 66.6% of the siblings were food sensitized but only 13.6% were clinically reactive.</a:t>
            </a:r>
          </a:p>
          <a:p>
            <a:endParaRPr lang="en-US" dirty="0"/>
          </a:p>
        </p:txBody>
      </p:sp>
      <p:sp>
        <p:nvSpPr>
          <p:cNvPr id="4" name="Slide Number Placeholder 3"/>
          <p:cNvSpPr>
            <a:spLocks noGrp="1"/>
          </p:cNvSpPr>
          <p:nvPr>
            <p:ph type="sldNum" sz="quarter" idx="5"/>
          </p:nvPr>
        </p:nvSpPr>
        <p:spPr/>
        <p:txBody>
          <a:bodyPr/>
          <a:lstStyle/>
          <a:p>
            <a:pPr>
              <a:defRPr/>
            </a:pPr>
            <a:fld id="{5A5140C2-8515-4942-9A04-4ACFB681C0A3}" type="slidenum">
              <a:rPr lang="en-US" altLang="en-US" smtClean="0"/>
              <a:pPr>
                <a:defRPr/>
              </a:pPr>
              <a:t>29</a:t>
            </a:fld>
            <a:endParaRPr lang="en-US" altLang="en-US"/>
          </a:p>
        </p:txBody>
      </p:sp>
    </p:spTree>
    <p:extLst>
      <p:ext uri="{BB962C8B-B14F-4D97-AF65-F5344CB8AC3E}">
        <p14:creationId xmlns:p14="http://schemas.microsoft.com/office/powerpoint/2010/main" val="606379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A5140C2-8515-4942-9A04-4ACFB681C0A3}" type="slidenum">
              <a:rPr lang="en-US" altLang="en-US" smtClean="0"/>
              <a:pPr>
                <a:defRPr/>
              </a:pPr>
              <a:t>31</a:t>
            </a:fld>
            <a:endParaRPr lang="en-US" altLang="en-US"/>
          </a:p>
        </p:txBody>
      </p:sp>
    </p:spTree>
    <p:extLst>
      <p:ext uri="{BB962C8B-B14F-4D97-AF65-F5344CB8AC3E}">
        <p14:creationId xmlns:p14="http://schemas.microsoft.com/office/powerpoint/2010/main" val="2474278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C223FC8E-58B0-6B44-9C01-005F3BA23CF1}"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p14="http://schemas.microsoft.com/office/powerpoint/2010/main" val="2139658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Even in these extraordinary times of social distancing and canceled events, we can each still actively support food allergy research through the </a:t>
            </a:r>
            <a:r>
              <a:rPr lang="en-US" sz="1200" b="1" kern="1200" dirty="0">
                <a:solidFill>
                  <a:schemeClr val="tx1"/>
                </a:solidFill>
                <a:effectLst/>
                <a:latin typeface="+mn-lt"/>
                <a:ea typeface="+mn-ea"/>
                <a:cs typeface="+mn-cs"/>
              </a:rPr>
              <a:t>FARE Patient Registry®.</a:t>
            </a:r>
            <a:r>
              <a:rPr lang="en-US" sz="1200" kern="1200" dirty="0">
                <a:solidFill>
                  <a:schemeClr val="tx1"/>
                </a:solidFill>
                <a:effectLst/>
                <a:latin typeface="+mn-lt"/>
                <a:ea typeface="+mn-ea"/>
                <a:cs typeface="+mn-cs"/>
              </a:rPr>
              <a:t> It’s all online and joining and completing surveys based on your/your child’s food allergy experience is easy, quick and secure. Sharing your food allergy story with researchers will make a difference. Thank you!  Please join today at </a:t>
            </a:r>
            <a:r>
              <a:rPr lang="en-US" sz="1200" b="1" kern="1200" dirty="0">
                <a:solidFill>
                  <a:schemeClr val="tx1"/>
                </a:solidFill>
                <a:effectLst/>
                <a:latin typeface="+mn-lt"/>
                <a:ea typeface="+mn-ea"/>
                <a:cs typeface="+mn-cs"/>
              </a:rPr>
              <a:t>FAREregistry.org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86D1116-289A-824D-8C51-34A9B1132798}" type="slidenum">
              <a:rPr kumimoji="0" 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45061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baseline="0" dirty="0">
                <a:solidFill>
                  <a:schemeClr val="tx1"/>
                </a:solidFill>
                <a:effectLst/>
                <a:latin typeface="Times New Roman" pitchFamily="18" charset="0"/>
                <a:ea typeface="+mn-ea"/>
                <a:cs typeface="+mn-cs"/>
              </a:rPr>
              <a:t>This will conclude today’s webinar. </a:t>
            </a:r>
          </a:p>
          <a:p>
            <a:endParaRPr lang="en-US" sz="1200" i="0" kern="1200" baseline="0" dirty="0">
              <a:solidFill>
                <a:schemeClr val="tx1"/>
              </a:solidFill>
              <a:effectLst/>
              <a:latin typeface="Times New Roman" pitchFamily="18" charset="0"/>
              <a:ea typeface="+mn-ea"/>
              <a:cs typeface="+mn-cs"/>
            </a:endParaRPr>
          </a:p>
          <a:p>
            <a:r>
              <a:rPr lang="en-US" dirty="0"/>
              <a:t>I’d like to once again thank Dr. Sokol for joining</a:t>
            </a:r>
            <a:r>
              <a:rPr lang="en-US" baseline="0" dirty="0"/>
              <a:t> us today.</a:t>
            </a:r>
            <a:endParaRPr lang="en-US" sz="1200" i="0" kern="1200" baseline="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C223FC8E-58B0-6B44-9C01-005F3BA23CF1}" type="slidenum">
              <a:rPr lang="en-US" smtClean="0">
                <a:solidFill>
                  <a:prstClr val="black"/>
                </a:solidFill>
                <a:latin typeface="Calibri"/>
              </a:rPr>
              <a:pPr/>
              <a:t>36</a:t>
            </a:fld>
            <a:endParaRPr lang="en-US">
              <a:solidFill>
                <a:prstClr val="black"/>
              </a:solidFill>
              <a:latin typeface="Calibri"/>
            </a:endParaRPr>
          </a:p>
        </p:txBody>
      </p:sp>
    </p:spTree>
    <p:extLst>
      <p:ext uri="{BB962C8B-B14F-4D97-AF65-F5344CB8AC3E}">
        <p14:creationId xmlns:p14="http://schemas.microsoft.com/office/powerpoint/2010/main" val="3692127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A5140C2-8515-4942-9A04-4ACFB681C0A3}" type="slidenum">
              <a:rPr lang="en-US" altLang="en-US" smtClean="0"/>
              <a:pPr>
                <a:defRPr/>
              </a:pPr>
              <a:t>3</a:t>
            </a:fld>
            <a:endParaRPr lang="en-US" altLang="en-US"/>
          </a:p>
        </p:txBody>
      </p:sp>
    </p:spTree>
    <p:extLst>
      <p:ext uri="{BB962C8B-B14F-4D97-AF65-F5344CB8AC3E}">
        <p14:creationId xmlns:p14="http://schemas.microsoft.com/office/powerpoint/2010/main" val="2329223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Food intolerance</a:t>
            </a:r>
            <a:r>
              <a:rPr lang="en-US" baseline="0" dirty="0"/>
              <a:t> - </a:t>
            </a:r>
            <a:r>
              <a:rPr lang="en-US" dirty="0"/>
              <a:t>Could be due to enzyme deficiencies, sensitivity to food additives or reactions to naturally occurring chemicals in foods. Often, people can eat small amounts of the food without causing problems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concern – Food Allergy o</a:t>
            </a:r>
            <a:r>
              <a:rPr lang="en-US" sz="1200" b="0" i="0" u="none" strike="noStrike" kern="1200" dirty="0">
                <a:solidFill>
                  <a:schemeClr val="tx1"/>
                </a:solidFill>
                <a:effectLst/>
                <a:latin typeface="Times New Roman" pitchFamily="18" charset="0"/>
                <a:ea typeface="+mn-ea"/>
                <a:cs typeface="+mn-cs"/>
              </a:rPr>
              <a:t>ften misdiagnosed: -Correlation mistaken for causation -Symptoms mislabeled as ‘allergy’ Common concerns but unlikely causes of true allergy: -Strawberries -Artificial coloring -Chocolate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ABB5A23-55E4-DB48-AC5A-7C2CBD411DE3}" type="slidenum">
              <a:rPr lang="en-US" smtClean="0"/>
              <a:t>7</a:t>
            </a:fld>
            <a:endParaRPr lang="en-US"/>
          </a:p>
        </p:txBody>
      </p:sp>
    </p:spTree>
    <p:extLst>
      <p:ext uri="{BB962C8B-B14F-4D97-AF65-F5344CB8AC3E}">
        <p14:creationId xmlns:p14="http://schemas.microsoft.com/office/powerpoint/2010/main" val="2340125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still have a life-threatening reaction to your problem food, even if you have never had a serious reaction before. Past reactions do not predict future reactions!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Death from Anaphylaxis: </a:t>
            </a:r>
            <a:r>
              <a:rPr lang="en-US" dirty="0"/>
              <a:t>Frequency: Only 164 cases in 10 years – this is a </a:t>
            </a:r>
            <a:r>
              <a:rPr lang="en-US" u="sng" dirty="0"/>
              <a:t>rare</a:t>
            </a:r>
            <a:r>
              <a:rPr lang="en-US" dirty="0"/>
              <a:t> occurrence </a:t>
            </a:r>
          </a:p>
          <a:p>
            <a:r>
              <a:rPr lang="en-US" dirty="0"/>
              <a:t>Risks include Underlying asthma, Delayed epinephrine, Symptom denial, Previous severe reaction</a:t>
            </a:r>
          </a:p>
          <a:p>
            <a:r>
              <a:rPr lang="en-US" dirty="0"/>
              <a:t>History: known allergic food</a:t>
            </a:r>
          </a:p>
          <a:p>
            <a:r>
              <a:rPr lang="en-US" dirty="0"/>
              <a:t>Biphasic reaction (= recurrence of symptoms within 72 hours of symptoms without another exposure to food)</a:t>
            </a:r>
          </a:p>
          <a:p>
            <a:r>
              <a:rPr lang="en-US" dirty="0"/>
              <a:t>Lack of skin symptoms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ABB5A23-55E4-DB48-AC5A-7C2CBD411DE3}" type="slidenum">
              <a:rPr lang="en-US" smtClean="0"/>
              <a:t>9</a:t>
            </a:fld>
            <a:endParaRPr lang="en-US"/>
          </a:p>
        </p:txBody>
      </p:sp>
    </p:spTree>
    <p:extLst>
      <p:ext uri="{BB962C8B-B14F-4D97-AF65-F5344CB8AC3E}">
        <p14:creationId xmlns:p14="http://schemas.microsoft.com/office/powerpoint/2010/main" val="1106285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examples of how a young child might describe a reaction </a:t>
            </a:r>
          </a:p>
        </p:txBody>
      </p:sp>
      <p:sp>
        <p:nvSpPr>
          <p:cNvPr id="4" name="Slide Number Placeholder 3"/>
          <p:cNvSpPr>
            <a:spLocks noGrp="1"/>
          </p:cNvSpPr>
          <p:nvPr>
            <p:ph type="sldNum" sz="quarter" idx="5"/>
          </p:nvPr>
        </p:nvSpPr>
        <p:spPr/>
        <p:txBody>
          <a:bodyPr/>
          <a:lstStyle/>
          <a:p>
            <a:fld id="{1ABB5A23-55E4-DB48-AC5A-7C2CBD411DE3}" type="slidenum">
              <a:rPr lang="en-US" smtClean="0"/>
              <a:t>10</a:t>
            </a:fld>
            <a:endParaRPr lang="en-US"/>
          </a:p>
        </p:txBody>
      </p:sp>
    </p:spTree>
    <p:extLst>
      <p:ext uri="{BB962C8B-B14F-4D97-AF65-F5344CB8AC3E}">
        <p14:creationId xmlns:p14="http://schemas.microsoft.com/office/powerpoint/2010/main" val="729753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Times New Roman" pitchFamily="18" charset="0"/>
                <a:ea typeface="+mn-ea"/>
                <a:cs typeface="+mn-cs"/>
              </a:rPr>
              <a:t>Self diagnosis often equals misdiagnosis. Food allergy should never be diagnosed with any form of 'at home' testing. Majority of these are IgG tests, which are not validated or useful to diagnose any condition, including food 'sensitivity'. </a:t>
            </a:r>
            <a:endParaRPr lang="en-US" dirty="0"/>
          </a:p>
        </p:txBody>
      </p:sp>
      <p:sp>
        <p:nvSpPr>
          <p:cNvPr id="4" name="Slide Number Placeholder 3"/>
          <p:cNvSpPr>
            <a:spLocks noGrp="1"/>
          </p:cNvSpPr>
          <p:nvPr>
            <p:ph type="sldNum" sz="quarter" idx="5"/>
          </p:nvPr>
        </p:nvSpPr>
        <p:spPr/>
        <p:txBody>
          <a:bodyPr/>
          <a:lstStyle/>
          <a:p>
            <a:pPr>
              <a:defRPr/>
            </a:pPr>
            <a:fld id="{5A5140C2-8515-4942-9A04-4ACFB681C0A3}" type="slidenum">
              <a:rPr lang="en-US" altLang="en-US" smtClean="0"/>
              <a:pPr>
                <a:defRPr/>
              </a:pPr>
              <a:t>11</a:t>
            </a:fld>
            <a:endParaRPr lang="en-US" altLang="en-US"/>
          </a:p>
        </p:txBody>
      </p:sp>
    </p:spTree>
    <p:extLst>
      <p:ext uri="{BB962C8B-B14F-4D97-AF65-F5344CB8AC3E}">
        <p14:creationId xmlns:p14="http://schemas.microsoft.com/office/powerpoint/2010/main" val="3846605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Cross-contact happens when one food comes into contact with another food and their proteins mix. As a result, each food then contains small amounts of the other food. These amounts are so small that they usually can’t be seen. </a:t>
            </a:r>
            <a:endParaRPr lang="en-US" dirty="0"/>
          </a:p>
          <a:p>
            <a:r>
              <a:rPr lang="en-US" sz="1200" kern="1200" dirty="0">
                <a:solidFill>
                  <a:schemeClr val="tx1"/>
                </a:solidFill>
                <a:effectLst/>
                <a:latin typeface="+mn-lt"/>
                <a:ea typeface="+mn-ea"/>
                <a:cs typeface="+mn-cs"/>
              </a:rPr>
              <a:t>Even this tiny amount of food protein has caused reactions in people with food allergies! </a:t>
            </a:r>
            <a:endParaRPr lang="en-US" dirty="0"/>
          </a:p>
          <a:p>
            <a:r>
              <a:rPr lang="en-US" sz="1200" kern="1200" dirty="0">
                <a:solidFill>
                  <a:schemeClr val="tx1"/>
                </a:solidFill>
                <a:effectLst/>
                <a:latin typeface="+mn-lt"/>
                <a:ea typeface="+mn-ea"/>
                <a:cs typeface="+mn-cs"/>
              </a:rPr>
              <a:t>The term “cross-contact” is fairly new. Some people may call this “cross-contamination.”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Direct Cross-contact – when an allergen came into direct contact with food (peeling cheese of of a cheeseburger, picking shrimp out of a salad)</a:t>
            </a:r>
          </a:p>
          <a:p>
            <a:r>
              <a:rPr lang="en-US" sz="1200" kern="1200" dirty="0">
                <a:solidFill>
                  <a:schemeClr val="tx1"/>
                </a:solidFill>
                <a:effectLst/>
                <a:latin typeface="+mn-lt"/>
                <a:ea typeface="+mn-ea"/>
                <a:cs typeface="+mn-cs"/>
              </a:rPr>
              <a:t>Indirect Cross-contact – Allergen was not directly applied (using a spatula that flipped a cheeseburger, not properly cleaning a knife used for a PB sandwich)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utensils, cutting boards and pans that have been thoroughly washed with soap and water. Consider using separate utensils and dishes for making and serving safe foods. Some families choose a different color to identify the safe kitchen tools. </a:t>
            </a:r>
          </a:p>
          <a:p>
            <a:r>
              <a:rPr lang="en-US" sz="1200" kern="1200" dirty="0">
                <a:solidFill>
                  <a:schemeClr val="tx1"/>
                </a:solidFill>
                <a:effectLst/>
                <a:latin typeface="+mn-lt"/>
                <a:ea typeface="+mn-ea"/>
                <a:cs typeface="+mn-cs"/>
              </a:rPr>
              <a:t>If you are making several foods, cook the allergy-safe foods first. </a:t>
            </a:r>
          </a:p>
          <a:p>
            <a:r>
              <a:rPr lang="en-US" sz="1200" kern="1200" dirty="0">
                <a:solidFill>
                  <a:schemeClr val="tx1"/>
                </a:solidFill>
                <a:effectLst/>
                <a:latin typeface="+mn-lt"/>
                <a:ea typeface="+mn-ea"/>
                <a:cs typeface="+mn-cs"/>
              </a:rPr>
              <a:t>Keep the safe foods covered and away from other foods that may splatter. </a:t>
            </a:r>
          </a:p>
          <a:p>
            <a:r>
              <a:rPr lang="en-US" sz="1200" kern="1200" dirty="0">
                <a:solidFill>
                  <a:schemeClr val="tx1"/>
                </a:solidFill>
                <a:effectLst/>
                <a:latin typeface="+mn-lt"/>
                <a:ea typeface="+mn-ea"/>
                <a:cs typeface="+mn-cs"/>
              </a:rPr>
              <a:t>If you make a mistake, you can’t just remove an allergen from a meal. Even a small amount of cross-contact makes a </a:t>
            </a:r>
          </a:p>
          <a:p>
            <a:r>
              <a:rPr lang="en-US" sz="1200" kern="1200" dirty="0">
                <a:solidFill>
                  <a:schemeClr val="tx1"/>
                </a:solidFill>
                <a:effectLst/>
                <a:latin typeface="+mn-lt"/>
                <a:ea typeface="+mn-ea"/>
                <a:cs typeface="+mn-cs"/>
              </a:rPr>
              <a:t>food unsafe. </a:t>
            </a:r>
          </a:p>
          <a:p>
            <a:r>
              <a:rPr lang="en-US" sz="1200" kern="1200" dirty="0">
                <a:solidFill>
                  <a:schemeClr val="tx1"/>
                </a:solidFill>
                <a:effectLst/>
                <a:latin typeface="+mn-lt"/>
                <a:ea typeface="+mn-ea"/>
                <a:cs typeface="+mn-cs"/>
              </a:rPr>
              <a:t>Wash your hands with soap and water before touching anything else if you have handled a food allergen. Soap and </a:t>
            </a:r>
          </a:p>
          <a:p>
            <a:r>
              <a:rPr lang="en-US" sz="1200" kern="1200" dirty="0">
                <a:solidFill>
                  <a:schemeClr val="tx1"/>
                </a:solidFill>
                <a:effectLst/>
                <a:latin typeface="+mn-lt"/>
                <a:ea typeface="+mn-ea"/>
                <a:cs typeface="+mn-cs"/>
              </a:rPr>
              <a:t>water or commercial wipes will remove a food allergen. Sanitizing gels or water alone will not remove an allergen. </a:t>
            </a:r>
          </a:p>
          <a:p>
            <a:r>
              <a:rPr lang="en-US" sz="1200" kern="1200" dirty="0">
                <a:solidFill>
                  <a:schemeClr val="tx1"/>
                </a:solidFill>
                <a:effectLst/>
                <a:latin typeface="+mn-lt"/>
                <a:ea typeface="+mn-ea"/>
                <a:cs typeface="+mn-cs"/>
              </a:rPr>
              <a:t>Scrub down counters and tables with soap and water after making meals. </a:t>
            </a:r>
          </a:p>
          <a:p>
            <a:r>
              <a:rPr lang="en-US" sz="1200" kern="1200" dirty="0">
                <a:solidFill>
                  <a:schemeClr val="tx1"/>
                </a:solidFill>
                <a:effectLst/>
                <a:latin typeface="+mn-lt"/>
                <a:ea typeface="+mn-ea"/>
                <a:cs typeface="+mn-cs"/>
              </a:rPr>
              <a:t>Do not share food, drinks or utensils. Teach children not to share these when they are at school or with friends. </a:t>
            </a:r>
          </a:p>
          <a:p>
            <a:endParaRPr lang="en-US" dirty="0"/>
          </a:p>
          <a:p>
            <a:endParaRPr lang="en-US" dirty="0"/>
          </a:p>
        </p:txBody>
      </p:sp>
      <p:sp>
        <p:nvSpPr>
          <p:cNvPr id="4" name="Slide Number Placeholder 3"/>
          <p:cNvSpPr>
            <a:spLocks noGrp="1"/>
          </p:cNvSpPr>
          <p:nvPr>
            <p:ph type="sldNum" sz="quarter" idx="5"/>
          </p:nvPr>
        </p:nvSpPr>
        <p:spPr/>
        <p:txBody>
          <a:bodyPr/>
          <a:lstStyle/>
          <a:p>
            <a:fld id="{1ABB5A23-55E4-DB48-AC5A-7C2CBD411DE3}" type="slidenum">
              <a:rPr lang="en-US" smtClean="0"/>
              <a:t>12</a:t>
            </a:fld>
            <a:endParaRPr lang="en-US"/>
          </a:p>
        </p:txBody>
      </p:sp>
    </p:spTree>
    <p:extLst>
      <p:ext uri="{BB962C8B-B14F-4D97-AF65-F5344CB8AC3E}">
        <p14:creationId xmlns:p14="http://schemas.microsoft.com/office/powerpoint/2010/main" val="3868330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Food Allergy Labeling and Consumer Protection Act </a:t>
            </a:r>
          </a:p>
          <a:p>
            <a:endParaRPr lang="en-US" dirty="0"/>
          </a:p>
        </p:txBody>
      </p:sp>
      <p:sp>
        <p:nvSpPr>
          <p:cNvPr id="4" name="Slide Number Placeholder 3"/>
          <p:cNvSpPr>
            <a:spLocks noGrp="1"/>
          </p:cNvSpPr>
          <p:nvPr>
            <p:ph type="sldNum" sz="quarter" idx="5"/>
          </p:nvPr>
        </p:nvSpPr>
        <p:spPr/>
        <p:txBody>
          <a:bodyPr/>
          <a:lstStyle/>
          <a:p>
            <a:pPr>
              <a:defRPr/>
            </a:pPr>
            <a:fld id="{5A5140C2-8515-4942-9A04-4ACFB681C0A3}" type="slidenum">
              <a:rPr lang="en-US" altLang="en-US" smtClean="0"/>
              <a:pPr>
                <a:defRPr/>
              </a:pPr>
              <a:t>13</a:t>
            </a:fld>
            <a:endParaRPr lang="en-US" altLang="en-US"/>
          </a:p>
        </p:txBody>
      </p:sp>
    </p:spTree>
    <p:extLst>
      <p:ext uri="{BB962C8B-B14F-4D97-AF65-F5344CB8AC3E}">
        <p14:creationId xmlns:p14="http://schemas.microsoft.com/office/powerpoint/2010/main" val="3693399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534447"/>
            <a:ext cx="8319621" cy="1470025"/>
          </a:xfrm>
        </p:spPr>
        <p:txBody>
          <a:bodyPr/>
          <a:lstStyle>
            <a:lvl1pPr>
              <a:defRPr b="0" i="0">
                <a:solidFill>
                  <a:schemeClr val="bg1"/>
                </a:solidFill>
                <a:latin typeface="Franklin Gothic Medium"/>
                <a:cs typeface="Franklin Gothic Medium"/>
              </a:defRPr>
            </a:lvl1pPr>
          </a:lstStyle>
          <a:p>
            <a:r>
              <a:rPr lang="en-US" dirty="0"/>
              <a:t>Click to edit Master title style</a:t>
            </a:r>
          </a:p>
        </p:txBody>
      </p:sp>
      <p:sp>
        <p:nvSpPr>
          <p:cNvPr id="3" name="Subtitle 2"/>
          <p:cNvSpPr>
            <a:spLocks noGrp="1"/>
          </p:cNvSpPr>
          <p:nvPr>
            <p:ph type="subTitle" idx="1"/>
          </p:nvPr>
        </p:nvSpPr>
        <p:spPr>
          <a:xfrm>
            <a:off x="457199" y="3070277"/>
            <a:ext cx="7606511" cy="2201144"/>
          </a:xfrm>
        </p:spPr>
        <p:txBody>
          <a:bodyPr>
            <a:normAutofit/>
          </a:bodyPr>
          <a:lstStyle>
            <a:lvl1pPr marL="0" indent="0" algn="l">
              <a:buNone/>
              <a:defRPr sz="2400">
                <a:solidFill>
                  <a:srgbClr val="C9CAC8"/>
                </a:solidFill>
                <a:latin typeface="Franklin Gothic Book"/>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45782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298789"/>
            <a:ext cx="5486400" cy="566738"/>
          </a:xfrm>
        </p:spPr>
        <p:txBody>
          <a:bodyPr anchor="b"/>
          <a:lstStyle>
            <a:lvl1pPr algn="l">
              <a:defRPr sz="2000" b="0">
                <a:solidFill>
                  <a:srgbClr val="009AA6"/>
                </a:solidFill>
              </a:defRPr>
            </a:lvl1pPr>
          </a:lstStyle>
          <a:p>
            <a:r>
              <a:rPr lang="en-US" dirty="0"/>
              <a:t>Click to edit Master title style</a:t>
            </a:r>
          </a:p>
        </p:txBody>
      </p:sp>
      <p:sp>
        <p:nvSpPr>
          <p:cNvPr id="3" name="Picture Placeholder 2"/>
          <p:cNvSpPr>
            <a:spLocks noGrp="1"/>
          </p:cNvSpPr>
          <p:nvPr>
            <p:ph type="pic" idx="1"/>
          </p:nvPr>
        </p:nvSpPr>
        <p:spPr>
          <a:xfrm>
            <a:off x="1792288" y="1110964"/>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865527"/>
            <a:ext cx="5486400" cy="505686"/>
          </a:xfrm>
        </p:spPr>
        <p:txBody>
          <a:bodyPr/>
          <a:lstStyle>
            <a:lvl1pPr marL="0" indent="0">
              <a:buNone/>
              <a:defRPr sz="1400" b="0" i="0">
                <a:solidFill>
                  <a:srgbClr val="616365"/>
                </a:solidFill>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0C40D62E-D0FB-8C4D-9009-51508BDC856B}" type="slidenum">
              <a:rPr lang="en-US" smtClean="0"/>
              <a:pPr/>
              <a:t>‹#›</a:t>
            </a:fld>
            <a:endParaRPr lang="en-US"/>
          </a:p>
        </p:txBody>
      </p:sp>
    </p:spTree>
    <p:extLst>
      <p:ext uri="{BB962C8B-B14F-4D97-AF65-F5344CB8AC3E}">
        <p14:creationId xmlns:p14="http://schemas.microsoft.com/office/powerpoint/2010/main" val="1631523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534451"/>
            <a:ext cx="8319621" cy="1470025"/>
          </a:xfrm>
        </p:spPr>
        <p:txBody>
          <a:bodyPr/>
          <a:lstStyle>
            <a:lvl1pPr>
              <a:defRPr b="0" i="0">
                <a:solidFill>
                  <a:schemeClr val="bg1"/>
                </a:solidFill>
                <a:latin typeface="Franklin Gothic Medium"/>
                <a:cs typeface="Franklin Gothic Medium"/>
              </a:defRPr>
            </a:lvl1pPr>
          </a:lstStyle>
          <a:p>
            <a:r>
              <a:rPr lang="en-US" dirty="0"/>
              <a:t>Click to edit Master title style</a:t>
            </a:r>
          </a:p>
        </p:txBody>
      </p:sp>
      <p:sp>
        <p:nvSpPr>
          <p:cNvPr id="3" name="Subtitle 2"/>
          <p:cNvSpPr>
            <a:spLocks noGrp="1"/>
          </p:cNvSpPr>
          <p:nvPr>
            <p:ph type="subTitle" idx="1"/>
          </p:nvPr>
        </p:nvSpPr>
        <p:spPr>
          <a:xfrm>
            <a:off x="457201" y="3070277"/>
            <a:ext cx="7606511" cy="2201144"/>
          </a:xfrm>
        </p:spPr>
        <p:txBody>
          <a:bodyPr>
            <a:normAutofit/>
          </a:bodyPr>
          <a:lstStyle>
            <a:lvl1pPr marL="0" indent="0" algn="l">
              <a:buNone/>
              <a:defRPr sz="2400">
                <a:solidFill>
                  <a:srgbClr val="C9CAC8"/>
                </a:solidFill>
                <a:latin typeface="Franklin Gothic Book"/>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46584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1629252"/>
            <a:ext cx="6462020" cy="1686726"/>
          </a:xfrm>
        </p:spPr>
        <p:txBody>
          <a:bodyPr>
            <a:normAutofit/>
          </a:bodyPr>
          <a:lstStyle>
            <a:lvl1pPr algn="l">
              <a:defRPr sz="3600" b="0" cap="none">
                <a:solidFill>
                  <a:srgbClr val="009AA6"/>
                </a:solidFill>
              </a:defRPr>
            </a:lvl1pPr>
          </a:lstStyle>
          <a:p>
            <a:r>
              <a:rPr lang="en-US" dirty="0"/>
              <a:t>Click to edit Master title style</a:t>
            </a:r>
          </a:p>
        </p:txBody>
      </p:sp>
      <p:sp>
        <p:nvSpPr>
          <p:cNvPr id="3" name="Text Placeholder 2"/>
          <p:cNvSpPr>
            <a:spLocks noGrp="1"/>
          </p:cNvSpPr>
          <p:nvPr>
            <p:ph type="body" idx="1"/>
          </p:nvPr>
        </p:nvSpPr>
        <p:spPr>
          <a:xfrm>
            <a:off x="457202" y="3354012"/>
            <a:ext cx="6504117" cy="659584"/>
          </a:xfrm>
        </p:spPr>
        <p:txBody>
          <a:bodyPr/>
          <a:lstStyle>
            <a:lvl1pPr marL="0" indent="0">
              <a:buNone/>
              <a:defRPr sz="2000" b="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p:txBody>
          <a:bodyPr/>
          <a:lstStyle>
            <a:lvl1pPr>
              <a:defRPr/>
            </a:lvl1pPr>
          </a:lstStyle>
          <a:p>
            <a:fld id="{779D47A1-F8C8-ED4B-BCC3-73D6CC64CD5E}" type="slidenum">
              <a:rPr lang="en-US"/>
              <a:pPr/>
              <a:t>‹#›</a:t>
            </a:fld>
            <a:endParaRPr lang="en-US" dirty="0"/>
          </a:p>
        </p:txBody>
      </p:sp>
    </p:spTree>
    <p:extLst>
      <p:ext uri="{BB962C8B-B14F-4D97-AF65-F5344CB8AC3E}">
        <p14:creationId xmlns:p14="http://schemas.microsoft.com/office/powerpoint/2010/main" val="1794315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2701" y="274642"/>
            <a:ext cx="7184118" cy="665607"/>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600"/>
              </a:spcBef>
              <a:buClr>
                <a:srgbClr val="009AA6"/>
              </a:buClr>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fld id="{E553D8FC-C932-8D4C-82A1-E7EF97FA2BAC}" type="slidenum">
              <a:rPr lang="en-US"/>
              <a:pPr/>
              <a:t>‹#›</a:t>
            </a:fld>
            <a:endParaRPr lang="en-US" dirty="0"/>
          </a:p>
        </p:txBody>
      </p:sp>
    </p:spTree>
    <p:extLst>
      <p:ext uri="{BB962C8B-B14F-4D97-AF65-F5344CB8AC3E}">
        <p14:creationId xmlns:p14="http://schemas.microsoft.com/office/powerpoint/2010/main" val="1038963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Bef>
                <a:spcPts val="600"/>
              </a:spcBef>
              <a:buClr>
                <a:srgbClr val="009AA6"/>
              </a:buClr>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592701" y="274642"/>
            <a:ext cx="7191134" cy="665607"/>
          </a:xfrm>
        </p:spPr>
        <p:txBody>
          <a:bodyPr/>
          <a:lstStyle>
            <a:lvl1pPr>
              <a:defRPr>
                <a:solidFill>
                  <a:schemeClr val="bg1"/>
                </a:solidFill>
              </a:defRPr>
            </a:lvl1pPr>
          </a:lstStyle>
          <a:p>
            <a:r>
              <a:rPr lang="en-US" dirty="0"/>
              <a:t>Click to edit Master title style</a:t>
            </a:r>
          </a:p>
        </p:txBody>
      </p:sp>
      <p:sp>
        <p:nvSpPr>
          <p:cNvPr id="4" name="Slide Number Placeholder 5"/>
          <p:cNvSpPr>
            <a:spLocks noGrp="1"/>
          </p:cNvSpPr>
          <p:nvPr>
            <p:ph type="sldNum" sz="quarter" idx="10"/>
          </p:nvPr>
        </p:nvSpPr>
        <p:spPr/>
        <p:txBody>
          <a:bodyPr/>
          <a:lstStyle>
            <a:lvl1pPr>
              <a:defRPr/>
            </a:lvl1pPr>
          </a:lstStyle>
          <a:p>
            <a:fld id="{9C9B0C2F-7316-1046-9DDF-CA889D4EB8E1}" type="slidenum">
              <a:rPr lang="en-US"/>
              <a:pPr/>
              <a:t>‹#›</a:t>
            </a:fld>
            <a:endParaRPr lang="en-US" dirty="0"/>
          </a:p>
        </p:txBody>
      </p:sp>
    </p:spTree>
    <p:extLst>
      <p:ext uri="{BB962C8B-B14F-4D97-AF65-F5344CB8AC3E}">
        <p14:creationId xmlns:p14="http://schemas.microsoft.com/office/powerpoint/2010/main" val="3260254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txBox="1">
            <a:spLocks/>
          </p:cNvSpPr>
          <p:nvPr userDrawn="1"/>
        </p:nvSpPr>
        <p:spPr>
          <a:xfrm>
            <a:off x="1585915" y="274638"/>
            <a:ext cx="7218362" cy="665162"/>
          </a:xfrm>
          <a:prstGeom prst="rect">
            <a:avLst/>
          </a:prstGeom>
        </p:spPr>
        <p:txBody>
          <a:bodyPr anchor="b">
            <a:normAutofit/>
          </a:bodyPr>
          <a:lstStyle>
            <a:lvl1pPr algn="l" defTabSz="457200" rtl="0" eaLnBrk="1" latinLnBrk="0" hangingPunct="1">
              <a:spcBef>
                <a:spcPct val="0"/>
              </a:spcBef>
              <a:buNone/>
              <a:defRPr sz="3000" b="0" i="0" kern="1200">
                <a:solidFill>
                  <a:schemeClr val="bg1"/>
                </a:solidFill>
                <a:latin typeface="Franklin Gothic Medium"/>
                <a:ea typeface="+mj-ea"/>
                <a:cs typeface="Franklin Gothic Medium"/>
              </a:defRPr>
            </a:lvl1pPr>
          </a:lstStyle>
          <a:p>
            <a:pPr fontAlgn="auto">
              <a:spcAft>
                <a:spcPts val="0"/>
              </a:spcAft>
              <a:defRPr/>
            </a:pPr>
            <a:r>
              <a:rPr lang="en-US" dirty="0">
                <a:solidFill>
                  <a:prstClr val="white"/>
                </a:solidFill>
              </a:rPr>
              <a:t>Click to edit Master title style</a:t>
            </a:r>
          </a:p>
        </p:txBody>
      </p:sp>
      <p:sp>
        <p:nvSpPr>
          <p:cNvPr id="3" name="Content Placeholder 2"/>
          <p:cNvSpPr>
            <a:spLocks noGrp="1"/>
          </p:cNvSpPr>
          <p:nvPr>
            <p:ph sz="half" idx="1"/>
          </p:nvPr>
        </p:nvSpPr>
        <p:spPr>
          <a:xfrm>
            <a:off x="457200" y="1357314"/>
            <a:ext cx="4038600" cy="4768850"/>
          </a:xfrm>
        </p:spPr>
        <p:txBody>
          <a:bodyPr/>
          <a:lstStyle>
            <a:lvl1pPr>
              <a:buClr>
                <a:srgbClr val="009AA6"/>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57315"/>
            <a:ext cx="4038600" cy="4768849"/>
          </a:xfrm>
        </p:spPr>
        <p:txBody>
          <a:bodyPr/>
          <a:lstStyle>
            <a:lvl1pPr>
              <a:buClr>
                <a:srgbClr val="009AA6"/>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p:cNvSpPr>
            <a:spLocks noGrp="1"/>
          </p:cNvSpPr>
          <p:nvPr>
            <p:ph type="sldNum" sz="quarter" idx="10"/>
          </p:nvPr>
        </p:nvSpPr>
        <p:spPr/>
        <p:txBody>
          <a:bodyPr/>
          <a:lstStyle>
            <a:lvl1pPr>
              <a:defRPr/>
            </a:lvl1pPr>
          </a:lstStyle>
          <a:p>
            <a:fld id="{35579D91-F0B9-DC49-9523-43B45F2B684B}" type="slidenum">
              <a:rPr lang="en-US"/>
              <a:pPr/>
              <a:t>‹#›</a:t>
            </a:fld>
            <a:endParaRPr lang="en-US" dirty="0"/>
          </a:p>
        </p:txBody>
      </p:sp>
    </p:spTree>
    <p:extLst>
      <p:ext uri="{BB962C8B-B14F-4D97-AF65-F5344CB8AC3E}">
        <p14:creationId xmlns:p14="http://schemas.microsoft.com/office/powerpoint/2010/main" val="102099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rgbClr val="009AA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09AA6"/>
              </a:buCl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3"/>
            <a:ext cx="4041775" cy="639762"/>
          </a:xfrm>
        </p:spPr>
        <p:txBody>
          <a:bodyPr anchor="b">
            <a:normAutofit/>
          </a:bodyPr>
          <a:lstStyle>
            <a:lvl1pPr marL="0" indent="0">
              <a:buNone/>
              <a:defRPr sz="2000" b="1">
                <a:solidFill>
                  <a:srgbClr val="009AA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buClr>
                <a:srgbClr val="009AA6"/>
              </a:buCl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1571654" y="274642"/>
            <a:ext cx="7205167" cy="665607"/>
          </a:xfrm>
        </p:spPr>
        <p:txBody>
          <a:bodyPr/>
          <a:lstStyle>
            <a:lvl1pPr>
              <a:defRPr>
                <a:solidFill>
                  <a:schemeClr val="bg1"/>
                </a:solidFill>
              </a:defRPr>
            </a:lvl1pPr>
          </a:lstStyle>
          <a:p>
            <a:r>
              <a:rPr lang="en-US" dirty="0"/>
              <a:t>Click to edit Master title style</a:t>
            </a:r>
          </a:p>
        </p:txBody>
      </p:sp>
      <p:sp>
        <p:nvSpPr>
          <p:cNvPr id="7" name="Date Placeholder 6"/>
          <p:cNvSpPr>
            <a:spLocks noGrp="1"/>
          </p:cNvSpPr>
          <p:nvPr>
            <p:ph type="dt" sz="half" idx="10"/>
          </p:nvPr>
        </p:nvSpPr>
        <p:spPr>
          <a:xfrm>
            <a:off x="457202" y="6497642"/>
            <a:ext cx="847725"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eaLnBrk="1" hangingPunct="1"/>
            <a:fld id="{2158A867-C5E3-2D4C-B7E8-FF2DA5DEADBD}" type="datetime1">
              <a:rPr lang="en-US" sz="1800">
                <a:solidFill>
                  <a:prstClr val="black"/>
                </a:solidFill>
                <a:latin typeface="Calibri"/>
                <a:ea typeface="ＭＳ Ｐゴシック" charset="0"/>
                <a:cs typeface="Arial" charset="0"/>
              </a:rPr>
              <a:pPr defTabSz="457200" eaLnBrk="1" hangingPunct="1"/>
              <a:t>5/19/20</a:t>
            </a:fld>
            <a:endParaRPr lang="en-US" sz="1800" dirty="0">
              <a:solidFill>
                <a:prstClr val="black"/>
              </a:solidFill>
              <a:latin typeface="Calibri"/>
              <a:ea typeface="ＭＳ Ｐゴシック" charset="0"/>
              <a:cs typeface="Arial" charset="0"/>
            </a:endParaRPr>
          </a:p>
        </p:txBody>
      </p:sp>
      <p:sp>
        <p:nvSpPr>
          <p:cNvPr id="8" name="Footer Placeholder 7"/>
          <p:cNvSpPr>
            <a:spLocks noGrp="1"/>
          </p:cNvSpPr>
          <p:nvPr>
            <p:ph type="ftr" sz="quarter" idx="11"/>
          </p:nvPr>
        </p:nvSpPr>
        <p:spPr>
          <a:xfrm>
            <a:off x="1433515" y="6497642"/>
            <a:ext cx="4129087"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99E22245-A48D-EB42-AA29-544C18C435A9}" type="slidenum">
              <a:rPr lang="en-US"/>
              <a:pPr/>
              <a:t>‹#›</a:t>
            </a:fld>
            <a:endParaRPr lang="en-US" dirty="0"/>
          </a:p>
        </p:txBody>
      </p:sp>
    </p:spTree>
    <p:extLst>
      <p:ext uri="{BB962C8B-B14F-4D97-AF65-F5344CB8AC3E}">
        <p14:creationId xmlns:p14="http://schemas.microsoft.com/office/powerpoint/2010/main" val="3326202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1613752" y="274642"/>
            <a:ext cx="7163069" cy="665607"/>
          </a:xfrm>
        </p:spPr>
        <p:txBody>
          <a:bodyPr/>
          <a:lstStyle>
            <a:lvl1pPr>
              <a:defRPr>
                <a:solidFill>
                  <a:schemeClr val="bg1"/>
                </a:solidFill>
              </a:defRPr>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fld id="{C2CC3E25-A461-DF4A-B006-6C71CBD22D85}" type="slidenum">
              <a:rPr lang="en-US"/>
              <a:pPr/>
              <a:t>‹#›</a:t>
            </a:fld>
            <a:endParaRPr lang="en-US" dirty="0"/>
          </a:p>
        </p:txBody>
      </p:sp>
    </p:spTree>
    <p:extLst>
      <p:ext uri="{BB962C8B-B14F-4D97-AF65-F5344CB8AC3E}">
        <p14:creationId xmlns:p14="http://schemas.microsoft.com/office/powerpoint/2010/main" val="664944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291808E2-4844-FD48-952E-8F1178D43130}" type="slidenum">
              <a:rPr lang="en-US"/>
              <a:pPr/>
              <a:t>‹#›</a:t>
            </a:fld>
            <a:endParaRPr lang="en-US" dirty="0"/>
          </a:p>
        </p:txBody>
      </p:sp>
    </p:spTree>
    <p:extLst>
      <p:ext uri="{BB962C8B-B14F-4D97-AF65-F5344CB8AC3E}">
        <p14:creationId xmlns:p14="http://schemas.microsoft.com/office/powerpoint/2010/main" val="541991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5103"/>
            <a:ext cx="5111750" cy="4691063"/>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1"/>
          <p:cNvSpPr>
            <a:spLocks noGrp="1"/>
          </p:cNvSpPr>
          <p:nvPr>
            <p:ph type="title"/>
          </p:nvPr>
        </p:nvSpPr>
        <p:spPr>
          <a:xfrm>
            <a:off x="1627783" y="274642"/>
            <a:ext cx="7149036" cy="665607"/>
          </a:xfrm>
        </p:spPr>
        <p:txBody>
          <a:bodyPr/>
          <a:lstStyle>
            <a:lvl1pPr>
              <a:defRPr>
                <a:solidFill>
                  <a:schemeClr val="bg1"/>
                </a:solidFill>
              </a:defRPr>
            </a:lvl1pPr>
          </a:lstStyle>
          <a:p>
            <a:r>
              <a:rPr lang="en-US" dirty="0"/>
              <a:t>Click to edit Master title style</a:t>
            </a:r>
          </a:p>
        </p:txBody>
      </p:sp>
      <p:sp>
        <p:nvSpPr>
          <p:cNvPr id="5" name="Slide Number Placeholder 5"/>
          <p:cNvSpPr>
            <a:spLocks noGrp="1"/>
          </p:cNvSpPr>
          <p:nvPr>
            <p:ph type="sldNum" sz="quarter" idx="10"/>
          </p:nvPr>
        </p:nvSpPr>
        <p:spPr/>
        <p:txBody>
          <a:bodyPr/>
          <a:lstStyle>
            <a:lvl1pPr>
              <a:defRPr/>
            </a:lvl1pPr>
          </a:lstStyle>
          <a:p>
            <a:fld id="{8EDED33E-FC97-4E41-8F4E-D4198D35B3F4}" type="slidenum">
              <a:rPr lang="en-US"/>
              <a:pPr/>
              <a:t>‹#›</a:t>
            </a:fld>
            <a:endParaRPr lang="en-US" dirty="0"/>
          </a:p>
        </p:txBody>
      </p:sp>
    </p:spTree>
    <p:extLst>
      <p:ext uri="{BB962C8B-B14F-4D97-AF65-F5344CB8AC3E}">
        <p14:creationId xmlns:p14="http://schemas.microsoft.com/office/powerpoint/2010/main" val="3388700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29252"/>
            <a:ext cx="6462020" cy="1686726"/>
          </a:xfrm>
        </p:spPr>
        <p:txBody>
          <a:bodyPr anchor="b">
            <a:normAutofit/>
          </a:bodyPr>
          <a:lstStyle>
            <a:lvl1pPr algn="l">
              <a:defRPr sz="3600" b="0" cap="none">
                <a:solidFill>
                  <a:srgbClr val="009AA6"/>
                </a:solidFill>
              </a:defRPr>
            </a:lvl1pPr>
          </a:lstStyle>
          <a:p>
            <a:r>
              <a:rPr lang="en-US" dirty="0"/>
              <a:t>Click to edit Master title style</a:t>
            </a:r>
          </a:p>
        </p:txBody>
      </p:sp>
      <p:sp>
        <p:nvSpPr>
          <p:cNvPr id="3" name="Text Placeholder 2"/>
          <p:cNvSpPr>
            <a:spLocks noGrp="1"/>
          </p:cNvSpPr>
          <p:nvPr>
            <p:ph type="body" idx="1"/>
          </p:nvPr>
        </p:nvSpPr>
        <p:spPr>
          <a:xfrm>
            <a:off x="457200" y="3354012"/>
            <a:ext cx="6504117" cy="659584"/>
          </a:xfrm>
        </p:spPr>
        <p:txBody>
          <a:bodyPr anchor="t"/>
          <a:lstStyle>
            <a:lvl1pPr marL="0" indent="0">
              <a:buNone/>
              <a:defRPr sz="2000" b="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0C40D62E-D0FB-8C4D-9009-51508BDC856B}" type="slidenum">
              <a:rPr lang="en-US" smtClean="0"/>
              <a:pPr/>
              <a:t>‹#›</a:t>
            </a:fld>
            <a:endParaRPr lang="en-US" dirty="0"/>
          </a:p>
        </p:txBody>
      </p:sp>
    </p:spTree>
    <p:extLst>
      <p:ext uri="{BB962C8B-B14F-4D97-AF65-F5344CB8AC3E}">
        <p14:creationId xmlns:p14="http://schemas.microsoft.com/office/powerpoint/2010/main" val="1659649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298789"/>
            <a:ext cx="5486400" cy="566738"/>
          </a:xfrm>
        </p:spPr>
        <p:txBody>
          <a:bodyPr/>
          <a:lstStyle>
            <a:lvl1pPr algn="l">
              <a:defRPr sz="2000" b="0">
                <a:solidFill>
                  <a:srgbClr val="009AA6"/>
                </a:solidFill>
              </a:defRPr>
            </a:lvl1pPr>
          </a:lstStyle>
          <a:p>
            <a:r>
              <a:rPr lang="en-US" dirty="0"/>
              <a:t>Click to edit Master title style</a:t>
            </a:r>
          </a:p>
        </p:txBody>
      </p:sp>
      <p:sp>
        <p:nvSpPr>
          <p:cNvPr id="3" name="Picture Placeholder 2"/>
          <p:cNvSpPr>
            <a:spLocks noGrp="1"/>
          </p:cNvSpPr>
          <p:nvPr>
            <p:ph type="pic" idx="1"/>
          </p:nvPr>
        </p:nvSpPr>
        <p:spPr>
          <a:xfrm>
            <a:off x="1792288" y="1110964"/>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865527"/>
            <a:ext cx="5486400" cy="505686"/>
          </a:xfrm>
        </p:spPr>
        <p:txBody>
          <a:bodyPr/>
          <a:lstStyle>
            <a:lvl1pPr marL="0" indent="0">
              <a:buNone/>
              <a:defRPr sz="1400" b="0" i="0">
                <a:solidFill>
                  <a:srgbClr val="616365"/>
                </a:solidFill>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p:txBody>
          <a:bodyPr/>
          <a:lstStyle>
            <a:lvl1pPr>
              <a:defRPr/>
            </a:lvl1pPr>
          </a:lstStyle>
          <a:p>
            <a:fld id="{280546DB-3F41-E340-B2E7-496A50677209}" type="slidenum">
              <a:rPr lang="en-US"/>
              <a:pPr/>
              <a:t>‹#›</a:t>
            </a:fld>
            <a:endParaRPr lang="en-US" dirty="0"/>
          </a:p>
        </p:txBody>
      </p:sp>
    </p:spTree>
    <p:extLst>
      <p:ext uri="{BB962C8B-B14F-4D97-AF65-F5344CB8AC3E}">
        <p14:creationId xmlns:p14="http://schemas.microsoft.com/office/powerpoint/2010/main" val="1787358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9C5CC-ABA0-4E3D-B9C8-449F41FF0A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66BD17-7F6D-4544-A01F-43E97EA63F17}"/>
              </a:ext>
            </a:extLst>
          </p:cNvPr>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6B18C2-A18B-4422-A731-41D603ADDD98}"/>
              </a:ext>
            </a:extLst>
          </p:cNvPr>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1E18F0-4D25-40EA-A7C2-9B330C3583DB}"/>
              </a:ext>
            </a:extLst>
          </p:cNvPr>
          <p:cNvSpPr>
            <a:spLocks noGrp="1"/>
          </p:cNvSpPr>
          <p:nvPr>
            <p:ph type="dt" sz="half" idx="10"/>
          </p:nvPr>
        </p:nvSpPr>
        <p:spPr/>
        <p:txBody>
          <a:bodyPr/>
          <a:lstStyle/>
          <a:p>
            <a:fld id="{0F792D32-9130-4065-9D99-0594A54263FD}" type="datetimeFigureOut">
              <a:rPr lang="en-US" smtClean="0"/>
              <a:t>5/19/20</a:t>
            </a:fld>
            <a:endParaRPr lang="en-US"/>
          </a:p>
        </p:txBody>
      </p:sp>
      <p:sp>
        <p:nvSpPr>
          <p:cNvPr id="6" name="Footer Placeholder 5">
            <a:extLst>
              <a:ext uri="{FF2B5EF4-FFF2-40B4-BE49-F238E27FC236}">
                <a16:creationId xmlns:a16="http://schemas.microsoft.com/office/drawing/2014/main" id="{34B23BF3-D3F6-4C62-A649-D78EA6AA22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13CDB7-0BF9-4B6B-8368-6729B59E6CCC}"/>
              </a:ext>
            </a:extLst>
          </p:cNvPr>
          <p:cNvSpPr>
            <a:spLocks noGrp="1"/>
          </p:cNvSpPr>
          <p:nvPr>
            <p:ph type="sldNum" sz="quarter" idx="12"/>
          </p:nvPr>
        </p:nvSpPr>
        <p:spPr/>
        <p:txBody>
          <a:bodyPr/>
          <a:lstStyle/>
          <a:p>
            <a:fld id="{2ABDD637-9FC6-4BFA-A474-92A486EE4D81}" type="slidenum">
              <a:rPr lang="en-US" smtClean="0"/>
              <a:t>‹#›</a:t>
            </a:fld>
            <a:endParaRPr lang="en-US"/>
          </a:p>
        </p:txBody>
      </p:sp>
    </p:spTree>
    <p:extLst>
      <p:ext uri="{BB962C8B-B14F-4D97-AF65-F5344CB8AC3E}">
        <p14:creationId xmlns:p14="http://schemas.microsoft.com/office/powerpoint/2010/main" val="1302304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534451"/>
            <a:ext cx="8319621" cy="1470025"/>
          </a:xfrm>
        </p:spPr>
        <p:txBody>
          <a:bodyPr/>
          <a:lstStyle>
            <a:lvl1pPr>
              <a:defRPr b="0" i="0">
                <a:solidFill>
                  <a:schemeClr val="bg1"/>
                </a:solidFill>
                <a:latin typeface="Franklin Gothic Medium"/>
                <a:cs typeface="Franklin Gothic Medium"/>
              </a:defRPr>
            </a:lvl1pPr>
          </a:lstStyle>
          <a:p>
            <a:r>
              <a:rPr lang="en-US" dirty="0"/>
              <a:t>Click to edit Master title style</a:t>
            </a:r>
          </a:p>
        </p:txBody>
      </p:sp>
      <p:sp>
        <p:nvSpPr>
          <p:cNvPr id="3" name="Subtitle 2"/>
          <p:cNvSpPr>
            <a:spLocks noGrp="1"/>
          </p:cNvSpPr>
          <p:nvPr>
            <p:ph type="subTitle" idx="1"/>
          </p:nvPr>
        </p:nvSpPr>
        <p:spPr>
          <a:xfrm>
            <a:off x="457201" y="3070277"/>
            <a:ext cx="7606511" cy="2201144"/>
          </a:xfrm>
        </p:spPr>
        <p:txBody>
          <a:bodyPr>
            <a:normAutofit/>
          </a:bodyPr>
          <a:lstStyle>
            <a:lvl1pPr marL="0" indent="0" algn="l">
              <a:buNone/>
              <a:defRPr sz="2400">
                <a:solidFill>
                  <a:srgbClr val="C9CAC8"/>
                </a:solidFill>
                <a:latin typeface="Franklin Gothic Book"/>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01022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1629252"/>
            <a:ext cx="6462020" cy="1686726"/>
          </a:xfrm>
        </p:spPr>
        <p:txBody>
          <a:bodyPr>
            <a:normAutofit/>
          </a:bodyPr>
          <a:lstStyle>
            <a:lvl1pPr algn="l">
              <a:defRPr sz="3600" b="0" cap="none">
                <a:solidFill>
                  <a:srgbClr val="009AA6"/>
                </a:solidFill>
              </a:defRPr>
            </a:lvl1pPr>
          </a:lstStyle>
          <a:p>
            <a:r>
              <a:rPr lang="en-US" dirty="0"/>
              <a:t>Click to edit Master title style</a:t>
            </a:r>
          </a:p>
        </p:txBody>
      </p:sp>
      <p:sp>
        <p:nvSpPr>
          <p:cNvPr id="3" name="Text Placeholder 2"/>
          <p:cNvSpPr>
            <a:spLocks noGrp="1"/>
          </p:cNvSpPr>
          <p:nvPr>
            <p:ph type="body" idx="1"/>
          </p:nvPr>
        </p:nvSpPr>
        <p:spPr>
          <a:xfrm>
            <a:off x="457202" y="3354012"/>
            <a:ext cx="6504117" cy="659584"/>
          </a:xfrm>
        </p:spPr>
        <p:txBody>
          <a:bodyPr/>
          <a:lstStyle>
            <a:lvl1pPr marL="0" indent="0">
              <a:buNone/>
              <a:defRPr sz="2000" b="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p:txBody>
          <a:bodyPr/>
          <a:lstStyle>
            <a:lvl1pPr>
              <a:defRPr/>
            </a:lvl1pPr>
          </a:lstStyle>
          <a:p>
            <a:fld id="{779D47A1-F8C8-ED4B-BCC3-73D6CC64CD5E}" type="slidenum">
              <a:rPr lang="en-US"/>
              <a:pPr/>
              <a:t>‹#›</a:t>
            </a:fld>
            <a:endParaRPr lang="en-US" dirty="0"/>
          </a:p>
        </p:txBody>
      </p:sp>
    </p:spTree>
    <p:extLst>
      <p:ext uri="{BB962C8B-B14F-4D97-AF65-F5344CB8AC3E}">
        <p14:creationId xmlns:p14="http://schemas.microsoft.com/office/powerpoint/2010/main" val="3828152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2701" y="274642"/>
            <a:ext cx="7184118" cy="665607"/>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600"/>
              </a:spcBef>
              <a:buClr>
                <a:srgbClr val="009AA6"/>
              </a:buClr>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fld id="{E553D8FC-C932-8D4C-82A1-E7EF97FA2BAC}" type="slidenum">
              <a:rPr lang="en-US"/>
              <a:pPr/>
              <a:t>‹#›</a:t>
            </a:fld>
            <a:endParaRPr lang="en-US" dirty="0"/>
          </a:p>
        </p:txBody>
      </p:sp>
    </p:spTree>
    <p:extLst>
      <p:ext uri="{BB962C8B-B14F-4D97-AF65-F5344CB8AC3E}">
        <p14:creationId xmlns:p14="http://schemas.microsoft.com/office/powerpoint/2010/main" val="660050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Bef>
                <a:spcPts val="600"/>
              </a:spcBef>
              <a:buClr>
                <a:srgbClr val="009AA6"/>
              </a:buClr>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592701" y="274642"/>
            <a:ext cx="7191134" cy="665607"/>
          </a:xfrm>
        </p:spPr>
        <p:txBody>
          <a:bodyPr/>
          <a:lstStyle>
            <a:lvl1pPr>
              <a:defRPr>
                <a:solidFill>
                  <a:schemeClr val="bg1"/>
                </a:solidFill>
              </a:defRPr>
            </a:lvl1pPr>
          </a:lstStyle>
          <a:p>
            <a:r>
              <a:rPr lang="en-US" dirty="0"/>
              <a:t>Click to edit Master title style</a:t>
            </a:r>
          </a:p>
        </p:txBody>
      </p:sp>
      <p:sp>
        <p:nvSpPr>
          <p:cNvPr id="4" name="Slide Number Placeholder 5"/>
          <p:cNvSpPr>
            <a:spLocks noGrp="1"/>
          </p:cNvSpPr>
          <p:nvPr>
            <p:ph type="sldNum" sz="quarter" idx="10"/>
          </p:nvPr>
        </p:nvSpPr>
        <p:spPr/>
        <p:txBody>
          <a:bodyPr/>
          <a:lstStyle>
            <a:lvl1pPr>
              <a:defRPr/>
            </a:lvl1pPr>
          </a:lstStyle>
          <a:p>
            <a:fld id="{9C9B0C2F-7316-1046-9DDF-CA889D4EB8E1}" type="slidenum">
              <a:rPr lang="en-US"/>
              <a:pPr/>
              <a:t>‹#›</a:t>
            </a:fld>
            <a:endParaRPr lang="en-US" dirty="0"/>
          </a:p>
        </p:txBody>
      </p:sp>
    </p:spTree>
    <p:extLst>
      <p:ext uri="{BB962C8B-B14F-4D97-AF65-F5344CB8AC3E}">
        <p14:creationId xmlns:p14="http://schemas.microsoft.com/office/powerpoint/2010/main" val="1800107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txBox="1">
            <a:spLocks/>
          </p:cNvSpPr>
          <p:nvPr userDrawn="1"/>
        </p:nvSpPr>
        <p:spPr>
          <a:xfrm>
            <a:off x="1585915" y="274638"/>
            <a:ext cx="7218362" cy="665162"/>
          </a:xfrm>
          <a:prstGeom prst="rect">
            <a:avLst/>
          </a:prstGeom>
        </p:spPr>
        <p:txBody>
          <a:bodyPr anchor="b">
            <a:normAutofit/>
          </a:bodyPr>
          <a:lstStyle>
            <a:lvl1pPr algn="l" defTabSz="457200" rtl="0" eaLnBrk="1" latinLnBrk="0" hangingPunct="1">
              <a:spcBef>
                <a:spcPct val="0"/>
              </a:spcBef>
              <a:buNone/>
              <a:defRPr sz="3000" b="0" i="0" kern="1200">
                <a:solidFill>
                  <a:schemeClr val="bg1"/>
                </a:solidFill>
                <a:latin typeface="Franklin Gothic Medium"/>
                <a:ea typeface="+mj-ea"/>
                <a:cs typeface="Franklin Gothic Medium"/>
              </a:defRPr>
            </a:lvl1pPr>
          </a:lstStyle>
          <a:p>
            <a:pPr fontAlgn="auto">
              <a:spcAft>
                <a:spcPts val="0"/>
              </a:spcAft>
              <a:defRPr/>
            </a:pPr>
            <a:r>
              <a:rPr lang="en-US" dirty="0">
                <a:solidFill>
                  <a:prstClr val="white"/>
                </a:solidFill>
              </a:rPr>
              <a:t>Click to edit Master title style</a:t>
            </a:r>
          </a:p>
        </p:txBody>
      </p:sp>
      <p:sp>
        <p:nvSpPr>
          <p:cNvPr id="3" name="Content Placeholder 2"/>
          <p:cNvSpPr>
            <a:spLocks noGrp="1"/>
          </p:cNvSpPr>
          <p:nvPr>
            <p:ph sz="half" idx="1"/>
          </p:nvPr>
        </p:nvSpPr>
        <p:spPr>
          <a:xfrm>
            <a:off x="457200" y="1357314"/>
            <a:ext cx="4038600" cy="4768850"/>
          </a:xfrm>
        </p:spPr>
        <p:txBody>
          <a:bodyPr/>
          <a:lstStyle>
            <a:lvl1pPr>
              <a:buClr>
                <a:srgbClr val="009AA6"/>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57315"/>
            <a:ext cx="4038600" cy="4768849"/>
          </a:xfrm>
        </p:spPr>
        <p:txBody>
          <a:bodyPr/>
          <a:lstStyle>
            <a:lvl1pPr>
              <a:buClr>
                <a:srgbClr val="009AA6"/>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p:cNvSpPr>
            <a:spLocks noGrp="1"/>
          </p:cNvSpPr>
          <p:nvPr>
            <p:ph type="sldNum" sz="quarter" idx="10"/>
          </p:nvPr>
        </p:nvSpPr>
        <p:spPr/>
        <p:txBody>
          <a:bodyPr/>
          <a:lstStyle>
            <a:lvl1pPr>
              <a:defRPr/>
            </a:lvl1pPr>
          </a:lstStyle>
          <a:p>
            <a:fld id="{35579D91-F0B9-DC49-9523-43B45F2B684B}" type="slidenum">
              <a:rPr lang="en-US"/>
              <a:pPr/>
              <a:t>‹#›</a:t>
            </a:fld>
            <a:endParaRPr lang="en-US" dirty="0"/>
          </a:p>
        </p:txBody>
      </p:sp>
    </p:spTree>
    <p:extLst>
      <p:ext uri="{BB962C8B-B14F-4D97-AF65-F5344CB8AC3E}">
        <p14:creationId xmlns:p14="http://schemas.microsoft.com/office/powerpoint/2010/main" val="1428533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rgbClr val="009AA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09AA6"/>
              </a:buCl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3"/>
            <a:ext cx="4041775" cy="639762"/>
          </a:xfrm>
        </p:spPr>
        <p:txBody>
          <a:bodyPr anchor="b">
            <a:normAutofit/>
          </a:bodyPr>
          <a:lstStyle>
            <a:lvl1pPr marL="0" indent="0">
              <a:buNone/>
              <a:defRPr sz="2000" b="1">
                <a:solidFill>
                  <a:srgbClr val="009AA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buClr>
                <a:srgbClr val="009AA6"/>
              </a:buCl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1571654" y="274642"/>
            <a:ext cx="7205167" cy="665607"/>
          </a:xfrm>
        </p:spPr>
        <p:txBody>
          <a:bodyPr/>
          <a:lstStyle>
            <a:lvl1pPr>
              <a:defRPr>
                <a:solidFill>
                  <a:schemeClr val="bg1"/>
                </a:solidFill>
              </a:defRPr>
            </a:lvl1pPr>
          </a:lstStyle>
          <a:p>
            <a:r>
              <a:rPr lang="en-US" dirty="0"/>
              <a:t>Click to edit Master title style</a:t>
            </a:r>
          </a:p>
        </p:txBody>
      </p:sp>
      <p:sp>
        <p:nvSpPr>
          <p:cNvPr id="7" name="Date Placeholder 6"/>
          <p:cNvSpPr>
            <a:spLocks noGrp="1"/>
          </p:cNvSpPr>
          <p:nvPr>
            <p:ph type="dt" sz="half" idx="10"/>
          </p:nvPr>
        </p:nvSpPr>
        <p:spPr>
          <a:xfrm>
            <a:off x="457202" y="6497642"/>
            <a:ext cx="847725"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eaLnBrk="1" hangingPunct="1"/>
            <a:fld id="{2158A867-C5E3-2D4C-B7E8-FF2DA5DEADBD}" type="datetime1">
              <a:rPr lang="en-US" sz="1800">
                <a:solidFill>
                  <a:prstClr val="black"/>
                </a:solidFill>
                <a:latin typeface="Calibri"/>
                <a:ea typeface="ＭＳ Ｐゴシック" charset="0"/>
                <a:cs typeface="Arial" charset="0"/>
              </a:rPr>
              <a:pPr defTabSz="457200" eaLnBrk="1" hangingPunct="1"/>
              <a:t>5/19/20</a:t>
            </a:fld>
            <a:endParaRPr lang="en-US" sz="1800" dirty="0">
              <a:solidFill>
                <a:prstClr val="black"/>
              </a:solidFill>
              <a:latin typeface="Calibri"/>
              <a:ea typeface="ＭＳ Ｐゴシック" charset="0"/>
              <a:cs typeface="Arial" charset="0"/>
            </a:endParaRPr>
          </a:p>
        </p:txBody>
      </p:sp>
      <p:sp>
        <p:nvSpPr>
          <p:cNvPr id="8" name="Footer Placeholder 7"/>
          <p:cNvSpPr>
            <a:spLocks noGrp="1"/>
          </p:cNvSpPr>
          <p:nvPr>
            <p:ph type="ftr" sz="quarter" idx="11"/>
          </p:nvPr>
        </p:nvSpPr>
        <p:spPr>
          <a:xfrm>
            <a:off x="1433515" y="6497642"/>
            <a:ext cx="4129087" cy="365125"/>
          </a:xfrm>
          <a:prstGeom prst="rect">
            <a:avLst/>
          </a:prstGeom>
        </p:spPr>
        <p:txBody>
          <a:bodyPr/>
          <a:lstStyle>
            <a:lvl1pPr fontAlgn="auto">
              <a:spcBef>
                <a:spcPts val="0"/>
              </a:spcBef>
              <a:spcAft>
                <a:spcPts val="0"/>
              </a:spcAft>
              <a:defRPr>
                <a:latin typeface="+mn-lt"/>
                <a:ea typeface="+mn-ea"/>
                <a:cs typeface="+mn-cs"/>
              </a:defRPr>
            </a:lvl1pPr>
          </a:lstStyle>
          <a:p>
            <a:pPr defTabSz="457200" eaLnBrk="1" hangingPunct="1">
              <a:defRPr/>
            </a:pPr>
            <a:endParaRPr lang="en-US" sz="1800"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99E22245-A48D-EB42-AA29-544C18C435A9}" type="slidenum">
              <a:rPr lang="en-US"/>
              <a:pPr/>
              <a:t>‹#›</a:t>
            </a:fld>
            <a:endParaRPr lang="en-US" dirty="0"/>
          </a:p>
        </p:txBody>
      </p:sp>
    </p:spTree>
    <p:extLst>
      <p:ext uri="{BB962C8B-B14F-4D97-AF65-F5344CB8AC3E}">
        <p14:creationId xmlns:p14="http://schemas.microsoft.com/office/powerpoint/2010/main" val="1944169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1613752" y="274642"/>
            <a:ext cx="7163069" cy="665607"/>
          </a:xfrm>
        </p:spPr>
        <p:txBody>
          <a:bodyPr/>
          <a:lstStyle>
            <a:lvl1pPr>
              <a:defRPr>
                <a:solidFill>
                  <a:schemeClr val="bg1"/>
                </a:solidFill>
              </a:defRPr>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fld id="{C2CC3E25-A461-DF4A-B006-6C71CBD22D85}" type="slidenum">
              <a:rPr lang="en-US"/>
              <a:pPr/>
              <a:t>‹#›</a:t>
            </a:fld>
            <a:endParaRPr lang="en-US" dirty="0"/>
          </a:p>
        </p:txBody>
      </p:sp>
    </p:spTree>
    <p:extLst>
      <p:ext uri="{BB962C8B-B14F-4D97-AF65-F5344CB8AC3E}">
        <p14:creationId xmlns:p14="http://schemas.microsoft.com/office/powerpoint/2010/main" val="4277087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291808E2-4844-FD48-952E-8F1178D43130}" type="slidenum">
              <a:rPr lang="en-US"/>
              <a:pPr/>
              <a:t>‹#›</a:t>
            </a:fld>
            <a:endParaRPr lang="en-US" dirty="0"/>
          </a:p>
        </p:txBody>
      </p:sp>
    </p:spTree>
    <p:extLst>
      <p:ext uri="{BB962C8B-B14F-4D97-AF65-F5344CB8AC3E}">
        <p14:creationId xmlns:p14="http://schemas.microsoft.com/office/powerpoint/2010/main" val="1779031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2701" y="274638"/>
            <a:ext cx="7184118" cy="665607"/>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600"/>
              </a:spcBef>
              <a:buClr>
                <a:srgbClr val="009AA6"/>
              </a:buClr>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C40D62E-D0FB-8C4D-9009-51508BDC856B}" type="slidenum">
              <a:rPr lang="en-US" smtClean="0"/>
              <a:pPr/>
              <a:t>‹#›</a:t>
            </a:fld>
            <a:endParaRPr lang="en-US"/>
          </a:p>
        </p:txBody>
      </p:sp>
    </p:spTree>
    <p:extLst>
      <p:ext uri="{BB962C8B-B14F-4D97-AF65-F5344CB8AC3E}">
        <p14:creationId xmlns:p14="http://schemas.microsoft.com/office/powerpoint/2010/main" val="12120220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5103"/>
            <a:ext cx="5111750" cy="4691063"/>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1"/>
          <p:cNvSpPr>
            <a:spLocks noGrp="1"/>
          </p:cNvSpPr>
          <p:nvPr>
            <p:ph type="title"/>
          </p:nvPr>
        </p:nvSpPr>
        <p:spPr>
          <a:xfrm>
            <a:off x="1627783" y="274642"/>
            <a:ext cx="7149036" cy="665607"/>
          </a:xfrm>
        </p:spPr>
        <p:txBody>
          <a:bodyPr/>
          <a:lstStyle>
            <a:lvl1pPr>
              <a:defRPr>
                <a:solidFill>
                  <a:schemeClr val="bg1"/>
                </a:solidFill>
              </a:defRPr>
            </a:lvl1pPr>
          </a:lstStyle>
          <a:p>
            <a:r>
              <a:rPr lang="en-US" dirty="0"/>
              <a:t>Click to edit Master title style</a:t>
            </a:r>
          </a:p>
        </p:txBody>
      </p:sp>
      <p:sp>
        <p:nvSpPr>
          <p:cNvPr id="5" name="Slide Number Placeholder 5"/>
          <p:cNvSpPr>
            <a:spLocks noGrp="1"/>
          </p:cNvSpPr>
          <p:nvPr>
            <p:ph type="sldNum" sz="quarter" idx="10"/>
          </p:nvPr>
        </p:nvSpPr>
        <p:spPr/>
        <p:txBody>
          <a:bodyPr/>
          <a:lstStyle>
            <a:lvl1pPr>
              <a:defRPr/>
            </a:lvl1pPr>
          </a:lstStyle>
          <a:p>
            <a:fld id="{8EDED33E-FC97-4E41-8F4E-D4198D35B3F4}" type="slidenum">
              <a:rPr lang="en-US"/>
              <a:pPr/>
              <a:t>‹#›</a:t>
            </a:fld>
            <a:endParaRPr lang="en-US" dirty="0"/>
          </a:p>
        </p:txBody>
      </p:sp>
    </p:spTree>
    <p:extLst>
      <p:ext uri="{BB962C8B-B14F-4D97-AF65-F5344CB8AC3E}">
        <p14:creationId xmlns:p14="http://schemas.microsoft.com/office/powerpoint/2010/main" val="3170575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298789"/>
            <a:ext cx="5486400" cy="566738"/>
          </a:xfrm>
        </p:spPr>
        <p:txBody>
          <a:bodyPr/>
          <a:lstStyle>
            <a:lvl1pPr algn="l">
              <a:defRPr sz="2000" b="0">
                <a:solidFill>
                  <a:srgbClr val="009AA6"/>
                </a:solidFill>
              </a:defRPr>
            </a:lvl1pPr>
          </a:lstStyle>
          <a:p>
            <a:r>
              <a:rPr lang="en-US" dirty="0"/>
              <a:t>Click to edit Master title style</a:t>
            </a:r>
          </a:p>
        </p:txBody>
      </p:sp>
      <p:sp>
        <p:nvSpPr>
          <p:cNvPr id="3" name="Picture Placeholder 2"/>
          <p:cNvSpPr>
            <a:spLocks noGrp="1"/>
          </p:cNvSpPr>
          <p:nvPr>
            <p:ph type="pic" idx="1"/>
          </p:nvPr>
        </p:nvSpPr>
        <p:spPr>
          <a:xfrm>
            <a:off x="1792288" y="1110964"/>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865527"/>
            <a:ext cx="5486400" cy="505686"/>
          </a:xfrm>
        </p:spPr>
        <p:txBody>
          <a:bodyPr/>
          <a:lstStyle>
            <a:lvl1pPr marL="0" indent="0">
              <a:buNone/>
              <a:defRPr sz="1400" b="0" i="0">
                <a:solidFill>
                  <a:srgbClr val="616365"/>
                </a:solidFill>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p:txBody>
          <a:bodyPr/>
          <a:lstStyle>
            <a:lvl1pPr>
              <a:defRPr/>
            </a:lvl1pPr>
          </a:lstStyle>
          <a:p>
            <a:fld id="{280546DB-3F41-E340-B2E7-496A50677209}" type="slidenum">
              <a:rPr lang="en-US"/>
              <a:pPr/>
              <a:t>‹#›</a:t>
            </a:fld>
            <a:endParaRPr lang="en-US" dirty="0"/>
          </a:p>
        </p:txBody>
      </p:sp>
    </p:spTree>
    <p:extLst>
      <p:ext uri="{BB962C8B-B14F-4D97-AF65-F5344CB8AC3E}">
        <p14:creationId xmlns:p14="http://schemas.microsoft.com/office/powerpoint/2010/main" val="3262255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Bef>
                <a:spcPts val="600"/>
              </a:spcBef>
              <a:buClr>
                <a:srgbClr val="009AA6"/>
              </a:buClr>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C40D62E-D0FB-8C4D-9009-51508BDC856B}" type="slidenum">
              <a:rPr lang="en-US" smtClean="0"/>
              <a:pPr/>
              <a:t>‹#›</a:t>
            </a:fld>
            <a:endParaRPr lang="en-US"/>
          </a:p>
        </p:txBody>
      </p:sp>
      <p:sp>
        <p:nvSpPr>
          <p:cNvPr id="7" name="Title 1"/>
          <p:cNvSpPr>
            <a:spLocks noGrp="1"/>
          </p:cNvSpPr>
          <p:nvPr>
            <p:ph type="title"/>
          </p:nvPr>
        </p:nvSpPr>
        <p:spPr>
          <a:xfrm>
            <a:off x="1592701" y="274638"/>
            <a:ext cx="7191134" cy="665607"/>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08592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57314"/>
            <a:ext cx="4038600" cy="4768850"/>
          </a:xfrm>
        </p:spPr>
        <p:txBody>
          <a:bodyPr/>
          <a:lstStyle>
            <a:lvl1pPr>
              <a:buClr>
                <a:srgbClr val="009AA6"/>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57314"/>
            <a:ext cx="4038600" cy="4768849"/>
          </a:xfrm>
        </p:spPr>
        <p:txBody>
          <a:bodyPr/>
          <a:lstStyle>
            <a:lvl1pPr>
              <a:buClr>
                <a:srgbClr val="009AA6"/>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C40D62E-D0FB-8C4D-9009-51508BDC856B}" type="slidenum">
              <a:rPr lang="en-US" smtClean="0"/>
              <a:pPr/>
              <a:t>‹#›</a:t>
            </a:fld>
            <a:endParaRPr lang="en-US"/>
          </a:p>
        </p:txBody>
      </p:sp>
      <p:sp>
        <p:nvSpPr>
          <p:cNvPr id="8" name="Title 1"/>
          <p:cNvSpPr txBox="1">
            <a:spLocks/>
          </p:cNvSpPr>
          <p:nvPr userDrawn="1"/>
        </p:nvSpPr>
        <p:spPr>
          <a:xfrm>
            <a:off x="1585684" y="274638"/>
            <a:ext cx="7219199" cy="665607"/>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sz="3000" b="0" i="0" kern="1200">
                <a:solidFill>
                  <a:schemeClr val="bg1"/>
                </a:solidFill>
                <a:latin typeface="Franklin Gothic Medium"/>
                <a:ea typeface="+mj-ea"/>
                <a:cs typeface="Franklin Gothic Medium"/>
              </a:defRPr>
            </a:lvl1pPr>
          </a:lstStyle>
          <a:p>
            <a:pPr fontAlgn="auto">
              <a:spcAft>
                <a:spcPts val="0"/>
              </a:spcAft>
            </a:pPr>
            <a:r>
              <a:rPr lang="en-US" dirty="0">
                <a:solidFill>
                  <a:prstClr val="white"/>
                </a:solidFill>
              </a:rPr>
              <a:t>Click to edit Master title style</a:t>
            </a:r>
          </a:p>
        </p:txBody>
      </p:sp>
    </p:spTree>
    <p:extLst>
      <p:ext uri="{BB962C8B-B14F-4D97-AF65-F5344CB8AC3E}">
        <p14:creationId xmlns:p14="http://schemas.microsoft.com/office/powerpoint/2010/main" val="471306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rgbClr val="009AA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09AA6"/>
              </a:buCl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rgbClr val="009AA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rgbClr val="009AA6"/>
              </a:buCl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498250"/>
            <a:ext cx="848326" cy="365125"/>
          </a:xfrm>
          <a:prstGeom prst="rect">
            <a:avLst/>
          </a:prstGeom>
        </p:spPr>
        <p:txBody>
          <a:bodyPr/>
          <a:lstStyle/>
          <a:p>
            <a:pPr defTabSz="457200" eaLnBrk="1" fontAlgn="auto" hangingPunct="1">
              <a:spcBef>
                <a:spcPts val="0"/>
              </a:spcBef>
              <a:spcAft>
                <a:spcPts val="0"/>
              </a:spcAft>
            </a:pPr>
            <a:fld id="{B6235770-0068-4540-A8B5-C2FCA94543E1}" type="datetime1">
              <a:rPr lang="en-US" sz="1800">
                <a:solidFill>
                  <a:prstClr val="black"/>
                </a:solidFill>
                <a:latin typeface="Calibri"/>
              </a:rPr>
              <a:pPr defTabSz="457200" eaLnBrk="1" fontAlgn="auto" hangingPunct="1">
                <a:spcBef>
                  <a:spcPts val="0"/>
                </a:spcBef>
                <a:spcAft>
                  <a:spcPts val="0"/>
                </a:spcAft>
              </a:pPr>
              <a:t>5/19/20</a:t>
            </a:fld>
            <a:endParaRPr lang="en-US" sz="1800">
              <a:solidFill>
                <a:prstClr val="black"/>
              </a:solidFill>
              <a:latin typeface="Calibri"/>
            </a:endParaRPr>
          </a:p>
        </p:txBody>
      </p:sp>
      <p:sp>
        <p:nvSpPr>
          <p:cNvPr id="8" name="Footer Placeholder 7"/>
          <p:cNvSpPr>
            <a:spLocks noGrp="1"/>
          </p:cNvSpPr>
          <p:nvPr>
            <p:ph type="ftr" sz="quarter" idx="11"/>
          </p:nvPr>
        </p:nvSpPr>
        <p:spPr>
          <a:xfrm>
            <a:off x="1433240" y="6498250"/>
            <a:ext cx="4129434" cy="365125"/>
          </a:xfrm>
          <a:prstGeom prst="rect">
            <a:avLst/>
          </a:prstGeom>
        </p:spPr>
        <p:txBody>
          <a:bodyPr/>
          <a:lstStyle/>
          <a:p>
            <a:pPr defTabSz="457200" eaLnBrk="1" fontAlgn="auto" hangingPunct="1">
              <a:spcBef>
                <a:spcPts val="0"/>
              </a:spcBef>
              <a:spcAft>
                <a:spcPts val="0"/>
              </a:spcAft>
            </a:pPr>
            <a:endParaRPr lang="en-US" sz="1800">
              <a:solidFill>
                <a:prstClr val="black"/>
              </a:solidFill>
              <a:latin typeface="Calibri"/>
            </a:endParaRPr>
          </a:p>
        </p:txBody>
      </p:sp>
      <p:sp>
        <p:nvSpPr>
          <p:cNvPr id="9" name="Slide Number Placeholder 8"/>
          <p:cNvSpPr>
            <a:spLocks noGrp="1"/>
          </p:cNvSpPr>
          <p:nvPr>
            <p:ph type="sldNum" sz="quarter" idx="12"/>
          </p:nvPr>
        </p:nvSpPr>
        <p:spPr/>
        <p:txBody>
          <a:bodyPr/>
          <a:lstStyle/>
          <a:p>
            <a:fld id="{0C40D62E-D0FB-8C4D-9009-51508BDC856B}" type="slidenum">
              <a:rPr lang="en-US" smtClean="0"/>
              <a:pPr/>
              <a:t>‹#›</a:t>
            </a:fld>
            <a:endParaRPr lang="en-US"/>
          </a:p>
        </p:txBody>
      </p:sp>
      <p:sp>
        <p:nvSpPr>
          <p:cNvPr id="10" name="Title 1"/>
          <p:cNvSpPr>
            <a:spLocks noGrp="1"/>
          </p:cNvSpPr>
          <p:nvPr>
            <p:ph type="title"/>
          </p:nvPr>
        </p:nvSpPr>
        <p:spPr>
          <a:xfrm>
            <a:off x="1571652" y="274638"/>
            <a:ext cx="7205167" cy="665607"/>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20405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C40D62E-D0FB-8C4D-9009-51508BDC856B}" type="slidenum">
              <a:rPr lang="en-US" smtClean="0"/>
              <a:pPr/>
              <a:t>‹#›</a:t>
            </a:fld>
            <a:endParaRPr lang="en-US"/>
          </a:p>
        </p:txBody>
      </p:sp>
      <p:sp>
        <p:nvSpPr>
          <p:cNvPr id="6" name="Title 1"/>
          <p:cNvSpPr>
            <a:spLocks noGrp="1"/>
          </p:cNvSpPr>
          <p:nvPr>
            <p:ph type="title"/>
          </p:nvPr>
        </p:nvSpPr>
        <p:spPr>
          <a:xfrm>
            <a:off x="1613750" y="274638"/>
            <a:ext cx="7163069" cy="665607"/>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4550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40D62E-D0FB-8C4D-9009-51508BDC856B}" type="slidenum">
              <a:rPr lang="en-US" smtClean="0"/>
              <a:pPr/>
              <a:t>‹#›</a:t>
            </a:fld>
            <a:endParaRPr lang="en-US"/>
          </a:p>
        </p:txBody>
      </p:sp>
    </p:spTree>
    <p:extLst>
      <p:ext uri="{BB962C8B-B14F-4D97-AF65-F5344CB8AC3E}">
        <p14:creationId xmlns:p14="http://schemas.microsoft.com/office/powerpoint/2010/main" val="3580504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5100"/>
            <a:ext cx="5111750" cy="4691063"/>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0C40D62E-D0FB-8C4D-9009-51508BDC856B}" type="slidenum">
              <a:rPr lang="en-US" smtClean="0"/>
              <a:pPr/>
              <a:t>‹#›</a:t>
            </a:fld>
            <a:endParaRPr lang="en-US"/>
          </a:p>
        </p:txBody>
      </p:sp>
      <p:sp>
        <p:nvSpPr>
          <p:cNvPr id="8" name="Title 1"/>
          <p:cNvSpPr>
            <a:spLocks noGrp="1"/>
          </p:cNvSpPr>
          <p:nvPr>
            <p:ph type="title"/>
          </p:nvPr>
        </p:nvSpPr>
        <p:spPr>
          <a:xfrm>
            <a:off x="1627783" y="274638"/>
            <a:ext cx="7149036" cy="665607"/>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860938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99718" y="155349"/>
            <a:ext cx="7113958" cy="665607"/>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457199" y="1362200"/>
            <a:ext cx="8319621" cy="47639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776821" y="6498250"/>
            <a:ext cx="371154" cy="365125"/>
          </a:xfrm>
          <a:prstGeom prst="rect">
            <a:avLst/>
          </a:prstGeom>
        </p:spPr>
        <p:txBody>
          <a:bodyPr vert="horz" lIns="91440" tIns="45720" rIns="91440" bIns="45720" rtlCol="0" anchor="ctr"/>
          <a:lstStyle>
            <a:lvl1pPr algn="ctr">
              <a:defRPr sz="900" b="1">
                <a:solidFill>
                  <a:srgbClr val="FFFFFF"/>
                </a:solidFill>
                <a:latin typeface="Franklin Gothic Medium"/>
                <a:cs typeface="Franklin Gothic Medium"/>
              </a:defRPr>
            </a:lvl1pPr>
          </a:lstStyle>
          <a:p>
            <a:pPr defTabSz="457200" eaLnBrk="1" fontAlgn="auto" hangingPunct="1">
              <a:spcBef>
                <a:spcPts val="0"/>
              </a:spcBef>
              <a:spcAft>
                <a:spcPts val="0"/>
              </a:spcAft>
            </a:pPr>
            <a:fld id="{0C40D62E-D0FB-8C4D-9009-51508BDC856B}" type="slidenum">
              <a:rPr lang="en-US" smtClean="0"/>
              <a:pPr defTabSz="457200" eaLnBrk="1" fontAlgn="auto" hangingPunct="1">
                <a:spcBef>
                  <a:spcPts val="0"/>
                </a:spcBef>
                <a:spcAft>
                  <a:spcPts val="0"/>
                </a:spcAft>
              </a:pPr>
              <a:t>‹#›</a:t>
            </a:fld>
            <a:endParaRPr lang="en-US" dirty="0"/>
          </a:p>
        </p:txBody>
      </p:sp>
    </p:spTree>
    <p:extLst>
      <p:ext uri="{BB962C8B-B14F-4D97-AF65-F5344CB8AC3E}">
        <p14:creationId xmlns:p14="http://schemas.microsoft.com/office/powerpoint/2010/main" val="1632378083"/>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Lst>
  <p:hf hdr="0"/>
  <p:txStyles>
    <p:titleStyle>
      <a:lvl1pPr algn="l" defTabSz="457200" rtl="0" eaLnBrk="1" latinLnBrk="0" hangingPunct="1">
        <a:spcBef>
          <a:spcPct val="0"/>
        </a:spcBef>
        <a:buNone/>
        <a:defRPr sz="3000" b="0" i="0" kern="1200">
          <a:solidFill>
            <a:schemeClr val="bg1"/>
          </a:solidFill>
          <a:latin typeface="Franklin Gothic Medium"/>
          <a:ea typeface="+mj-ea"/>
          <a:cs typeface="Franklin Gothic Medium"/>
        </a:defRPr>
      </a:lvl1pPr>
    </p:titleStyle>
    <p:bodyStyle>
      <a:lvl1pPr marL="227013" indent="-227013" algn="l" defTabSz="457200" rtl="0" eaLnBrk="1" latinLnBrk="0" hangingPunct="1">
        <a:spcBef>
          <a:spcPct val="20000"/>
        </a:spcBef>
        <a:buClr>
          <a:srgbClr val="009AA6"/>
        </a:buClr>
        <a:buFont typeface="Wingdings" charset="2"/>
        <a:buChar char="§"/>
        <a:defRPr sz="2800" kern="1200">
          <a:solidFill>
            <a:schemeClr val="tx1"/>
          </a:solidFill>
          <a:latin typeface="Franklin Gothic Book"/>
          <a:ea typeface="+mn-ea"/>
          <a:cs typeface="Franklin Gothic Book"/>
        </a:defRPr>
      </a:lvl1pPr>
      <a:lvl2pPr marL="454025" indent="-227013" algn="l" defTabSz="457200" rtl="0" eaLnBrk="1" latinLnBrk="0" hangingPunct="1">
        <a:spcBef>
          <a:spcPct val="20000"/>
        </a:spcBef>
        <a:buClr>
          <a:srgbClr val="616365"/>
        </a:buClr>
        <a:buFont typeface="Arial"/>
        <a:buChar char="•"/>
        <a:defRPr sz="2600" kern="1200">
          <a:solidFill>
            <a:schemeClr val="tx1"/>
          </a:solidFill>
          <a:latin typeface="Franklin Gothic Book"/>
          <a:ea typeface="+mn-ea"/>
          <a:cs typeface="Franklin Gothic Book"/>
        </a:defRPr>
      </a:lvl2pPr>
      <a:lvl3pPr marL="688975" indent="-234950" algn="l" defTabSz="457200" rtl="0" eaLnBrk="1" latinLnBrk="0" hangingPunct="1">
        <a:spcBef>
          <a:spcPct val="20000"/>
        </a:spcBef>
        <a:buClr>
          <a:srgbClr val="C9CAC8"/>
        </a:buClr>
        <a:buSzPct val="100000"/>
        <a:buFont typeface="Wingdings" charset="2"/>
        <a:buChar char="§"/>
        <a:defRPr sz="2400" kern="1200">
          <a:solidFill>
            <a:schemeClr val="tx1"/>
          </a:solidFill>
          <a:latin typeface="Franklin Gothic Book"/>
          <a:ea typeface="+mn-ea"/>
          <a:cs typeface="Franklin Gothic Book"/>
        </a:defRPr>
      </a:lvl3pPr>
      <a:lvl4pPr marL="915988" indent="-227013" algn="l" defTabSz="457200" rtl="0" eaLnBrk="1" latinLnBrk="0" hangingPunct="1">
        <a:spcBef>
          <a:spcPct val="20000"/>
        </a:spcBef>
        <a:buClr>
          <a:srgbClr val="002C77"/>
        </a:buClr>
        <a:buFont typeface="Arial"/>
        <a:buChar char="•"/>
        <a:defRPr sz="2200" kern="1200">
          <a:solidFill>
            <a:schemeClr val="tx1"/>
          </a:solidFill>
          <a:latin typeface="Franklin Gothic Book"/>
          <a:ea typeface="+mn-ea"/>
          <a:cs typeface="Franklin Gothic Book"/>
        </a:defRPr>
      </a:lvl4pPr>
      <a:lvl5pPr marL="1143000" indent="-227013" algn="l" defTabSz="457200" rtl="0" eaLnBrk="1" latinLnBrk="0" hangingPunct="1">
        <a:spcBef>
          <a:spcPct val="20000"/>
        </a:spcBef>
        <a:buClr>
          <a:srgbClr val="616365"/>
        </a:buClr>
        <a:buFont typeface="Arial"/>
        <a:buChar char="»"/>
        <a:defRPr sz="20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00200" y="155577"/>
            <a:ext cx="7113588" cy="665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1" y="1362075"/>
            <a:ext cx="8320088" cy="476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77288" y="6497642"/>
            <a:ext cx="371475"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FFFFFF"/>
                </a:solidFill>
                <a:latin typeface="Franklin Gothic Medium" charset="0"/>
                <a:cs typeface="Franklin Gothic Medium" charset="0"/>
              </a:defRPr>
            </a:lvl1pPr>
          </a:lstStyle>
          <a:p>
            <a:pPr defTabSz="457200" eaLnBrk="1" hangingPunct="1"/>
            <a:fld id="{DF84776E-2F08-C147-9FB3-3661F67192CE}" type="slidenum">
              <a:rPr lang="en-US">
                <a:ea typeface="ＭＳ Ｐゴシック" charset="0"/>
              </a:rPr>
              <a:pPr defTabSz="457200" eaLnBrk="1" hangingPunct="1"/>
              <a:t>‹#›</a:t>
            </a:fld>
            <a:endParaRPr lang="en-US" dirty="0">
              <a:ea typeface="ＭＳ Ｐゴシック" charset="0"/>
            </a:endParaRPr>
          </a:p>
        </p:txBody>
      </p:sp>
    </p:spTree>
    <p:extLst>
      <p:ext uri="{BB962C8B-B14F-4D97-AF65-F5344CB8AC3E}">
        <p14:creationId xmlns:p14="http://schemas.microsoft.com/office/powerpoint/2010/main" val="1448292485"/>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24" r:id="rId11"/>
  </p:sldLayoutIdLst>
  <p:hf hdr="0"/>
  <p:txStyles>
    <p:titleStyle>
      <a:lvl1pPr algn="l" defTabSz="457200" rtl="0" eaLnBrk="0" fontAlgn="base" hangingPunct="0">
        <a:spcBef>
          <a:spcPct val="0"/>
        </a:spcBef>
        <a:spcAft>
          <a:spcPct val="0"/>
        </a:spcAft>
        <a:defRPr sz="3000" kern="1200">
          <a:solidFill>
            <a:schemeClr val="bg1"/>
          </a:solidFill>
          <a:latin typeface="Franklin Gothic Medium"/>
          <a:ea typeface="ＭＳ Ｐゴシック" charset="0"/>
          <a:cs typeface="Franklin Gothic Medium"/>
        </a:defRPr>
      </a:lvl1pPr>
      <a:lvl2pPr algn="l" defTabSz="457200" rtl="0" eaLnBrk="0" fontAlgn="base" hangingPunct="0">
        <a:spcBef>
          <a:spcPct val="0"/>
        </a:spcBef>
        <a:spcAft>
          <a:spcPct val="0"/>
        </a:spcAft>
        <a:defRPr sz="3000">
          <a:solidFill>
            <a:schemeClr val="bg1"/>
          </a:solidFill>
          <a:latin typeface="Franklin Gothic Medium" pitchFamily="34" charset="0"/>
          <a:ea typeface="ＭＳ Ｐゴシック" charset="0"/>
          <a:cs typeface="Franklin Gothic Medium" pitchFamily="34" charset="0"/>
        </a:defRPr>
      </a:lvl2pPr>
      <a:lvl3pPr algn="l" defTabSz="457200" rtl="0" eaLnBrk="0" fontAlgn="base" hangingPunct="0">
        <a:spcBef>
          <a:spcPct val="0"/>
        </a:spcBef>
        <a:spcAft>
          <a:spcPct val="0"/>
        </a:spcAft>
        <a:defRPr sz="3000">
          <a:solidFill>
            <a:schemeClr val="bg1"/>
          </a:solidFill>
          <a:latin typeface="Franklin Gothic Medium" pitchFamily="34" charset="0"/>
          <a:ea typeface="ＭＳ Ｐゴシック" charset="0"/>
          <a:cs typeface="Franklin Gothic Medium" pitchFamily="34" charset="0"/>
        </a:defRPr>
      </a:lvl3pPr>
      <a:lvl4pPr algn="l" defTabSz="457200" rtl="0" eaLnBrk="0" fontAlgn="base" hangingPunct="0">
        <a:spcBef>
          <a:spcPct val="0"/>
        </a:spcBef>
        <a:spcAft>
          <a:spcPct val="0"/>
        </a:spcAft>
        <a:defRPr sz="3000">
          <a:solidFill>
            <a:schemeClr val="bg1"/>
          </a:solidFill>
          <a:latin typeface="Franklin Gothic Medium" pitchFamily="34" charset="0"/>
          <a:ea typeface="ＭＳ Ｐゴシック" charset="0"/>
          <a:cs typeface="Franklin Gothic Medium" pitchFamily="34" charset="0"/>
        </a:defRPr>
      </a:lvl4pPr>
      <a:lvl5pPr algn="l" defTabSz="457200" rtl="0" eaLnBrk="0" fontAlgn="base" hangingPunct="0">
        <a:spcBef>
          <a:spcPct val="0"/>
        </a:spcBef>
        <a:spcAft>
          <a:spcPct val="0"/>
        </a:spcAft>
        <a:defRPr sz="3000">
          <a:solidFill>
            <a:schemeClr val="bg1"/>
          </a:solidFill>
          <a:latin typeface="Franklin Gothic Medium" pitchFamily="34" charset="0"/>
          <a:ea typeface="ＭＳ Ｐゴシック" charset="0"/>
          <a:cs typeface="Franklin Gothic Medium" pitchFamily="34" charset="0"/>
        </a:defRPr>
      </a:lvl5pPr>
      <a:lvl6pPr marL="457200" algn="l" defTabSz="457200" rtl="0" fontAlgn="base">
        <a:spcBef>
          <a:spcPct val="0"/>
        </a:spcBef>
        <a:spcAft>
          <a:spcPct val="0"/>
        </a:spcAft>
        <a:defRPr sz="3000">
          <a:solidFill>
            <a:schemeClr val="bg1"/>
          </a:solidFill>
          <a:latin typeface="Franklin Gothic Medium" pitchFamily="34" charset="0"/>
          <a:ea typeface="Franklin Gothic Medium" pitchFamily="34" charset="0"/>
          <a:cs typeface="Franklin Gothic Medium" pitchFamily="34" charset="0"/>
        </a:defRPr>
      </a:lvl6pPr>
      <a:lvl7pPr marL="914400" algn="l" defTabSz="457200" rtl="0" fontAlgn="base">
        <a:spcBef>
          <a:spcPct val="0"/>
        </a:spcBef>
        <a:spcAft>
          <a:spcPct val="0"/>
        </a:spcAft>
        <a:defRPr sz="3000">
          <a:solidFill>
            <a:schemeClr val="bg1"/>
          </a:solidFill>
          <a:latin typeface="Franklin Gothic Medium" pitchFamily="34" charset="0"/>
          <a:ea typeface="Franklin Gothic Medium" pitchFamily="34" charset="0"/>
          <a:cs typeface="Franklin Gothic Medium" pitchFamily="34" charset="0"/>
        </a:defRPr>
      </a:lvl7pPr>
      <a:lvl8pPr marL="1371600" algn="l" defTabSz="457200" rtl="0" fontAlgn="base">
        <a:spcBef>
          <a:spcPct val="0"/>
        </a:spcBef>
        <a:spcAft>
          <a:spcPct val="0"/>
        </a:spcAft>
        <a:defRPr sz="3000">
          <a:solidFill>
            <a:schemeClr val="bg1"/>
          </a:solidFill>
          <a:latin typeface="Franklin Gothic Medium" pitchFamily="34" charset="0"/>
          <a:ea typeface="Franklin Gothic Medium" pitchFamily="34" charset="0"/>
          <a:cs typeface="Franklin Gothic Medium" pitchFamily="34" charset="0"/>
        </a:defRPr>
      </a:lvl8pPr>
      <a:lvl9pPr marL="1828800" algn="l" defTabSz="457200" rtl="0" fontAlgn="base">
        <a:spcBef>
          <a:spcPct val="0"/>
        </a:spcBef>
        <a:spcAft>
          <a:spcPct val="0"/>
        </a:spcAft>
        <a:defRPr sz="3000">
          <a:solidFill>
            <a:schemeClr val="bg1"/>
          </a:solidFill>
          <a:latin typeface="Franklin Gothic Medium" pitchFamily="34" charset="0"/>
          <a:ea typeface="Franklin Gothic Medium" pitchFamily="34" charset="0"/>
          <a:cs typeface="Franklin Gothic Medium" pitchFamily="34" charset="0"/>
        </a:defRPr>
      </a:lvl9pPr>
    </p:titleStyle>
    <p:bodyStyle>
      <a:lvl1pPr marL="227013" indent="-227013" algn="l" defTabSz="457200" rtl="0" eaLnBrk="0" fontAlgn="base" hangingPunct="0">
        <a:spcBef>
          <a:spcPct val="20000"/>
        </a:spcBef>
        <a:spcAft>
          <a:spcPct val="0"/>
        </a:spcAft>
        <a:buClr>
          <a:srgbClr val="009AA6"/>
        </a:buClr>
        <a:buFont typeface="Wingdings" charset="0"/>
        <a:buChar char="§"/>
        <a:defRPr sz="2800" kern="1200">
          <a:solidFill>
            <a:schemeClr val="tx1"/>
          </a:solidFill>
          <a:latin typeface="Franklin Gothic Book"/>
          <a:ea typeface="ＭＳ Ｐゴシック" charset="0"/>
          <a:cs typeface="Franklin Gothic Book"/>
        </a:defRPr>
      </a:lvl1pPr>
      <a:lvl2pPr marL="454025" indent="-227013" algn="l" defTabSz="457200" rtl="0" eaLnBrk="0" fontAlgn="base" hangingPunct="0">
        <a:spcBef>
          <a:spcPct val="20000"/>
        </a:spcBef>
        <a:spcAft>
          <a:spcPct val="0"/>
        </a:spcAft>
        <a:buClr>
          <a:srgbClr val="616365"/>
        </a:buClr>
        <a:buFont typeface="Arial" charset="0"/>
        <a:buChar char="•"/>
        <a:defRPr sz="2600" kern="1200">
          <a:solidFill>
            <a:schemeClr val="tx1"/>
          </a:solidFill>
          <a:latin typeface="Franklin Gothic Book"/>
          <a:ea typeface="Franklin Gothic Book" pitchFamily="34" charset="0"/>
          <a:cs typeface="Franklin Gothic Book"/>
        </a:defRPr>
      </a:lvl2pPr>
      <a:lvl3pPr marL="688975" indent="-234950" algn="l" defTabSz="457200" rtl="0" eaLnBrk="0" fontAlgn="base" hangingPunct="0">
        <a:spcBef>
          <a:spcPct val="20000"/>
        </a:spcBef>
        <a:spcAft>
          <a:spcPct val="0"/>
        </a:spcAft>
        <a:buClr>
          <a:srgbClr val="C9CAC8"/>
        </a:buClr>
        <a:buSzPct val="100000"/>
        <a:buFont typeface="Wingdings" charset="0"/>
        <a:buChar char="§"/>
        <a:defRPr sz="2400" kern="1200">
          <a:solidFill>
            <a:schemeClr val="tx1"/>
          </a:solidFill>
          <a:latin typeface="Franklin Gothic Book"/>
          <a:ea typeface="Franklin Gothic Book" pitchFamily="34" charset="0"/>
          <a:cs typeface="Franklin Gothic Book"/>
        </a:defRPr>
      </a:lvl3pPr>
      <a:lvl4pPr marL="915988" indent="-227013" algn="l" defTabSz="457200" rtl="0" eaLnBrk="0" fontAlgn="base" hangingPunct="0">
        <a:spcBef>
          <a:spcPct val="20000"/>
        </a:spcBef>
        <a:spcAft>
          <a:spcPct val="0"/>
        </a:spcAft>
        <a:buClr>
          <a:srgbClr val="002C77"/>
        </a:buClr>
        <a:buFont typeface="Arial" charset="0"/>
        <a:buChar char="•"/>
        <a:defRPr sz="2200" kern="1200">
          <a:solidFill>
            <a:schemeClr val="tx1"/>
          </a:solidFill>
          <a:latin typeface="Franklin Gothic Book"/>
          <a:ea typeface="Franklin Gothic Book" pitchFamily="34" charset="0"/>
          <a:cs typeface="Franklin Gothic Book"/>
        </a:defRPr>
      </a:lvl4pPr>
      <a:lvl5pPr marL="1143000" indent="-227013" algn="l" defTabSz="457200" rtl="0" eaLnBrk="0" fontAlgn="base" hangingPunct="0">
        <a:spcBef>
          <a:spcPct val="20000"/>
        </a:spcBef>
        <a:spcAft>
          <a:spcPct val="0"/>
        </a:spcAft>
        <a:buClr>
          <a:srgbClr val="616365"/>
        </a:buClr>
        <a:buFont typeface="Arial" charset="0"/>
        <a:buChar char="»"/>
        <a:defRPr sz="2000" kern="1200">
          <a:solidFill>
            <a:schemeClr val="tx1"/>
          </a:solidFill>
          <a:latin typeface="Franklin Gothic Book"/>
          <a:ea typeface="Franklin Gothic Book" pitchFamily="34"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00200" y="155577"/>
            <a:ext cx="7113588" cy="665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1" y="1362075"/>
            <a:ext cx="8320088" cy="476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77288" y="6497642"/>
            <a:ext cx="371475"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FFFFFF"/>
                </a:solidFill>
                <a:latin typeface="Franklin Gothic Medium" charset="0"/>
                <a:cs typeface="Franklin Gothic Medium" charset="0"/>
              </a:defRPr>
            </a:lvl1pPr>
          </a:lstStyle>
          <a:p>
            <a:pPr defTabSz="457200" eaLnBrk="1" hangingPunct="1"/>
            <a:fld id="{DF84776E-2F08-C147-9FB3-3661F67192CE}" type="slidenum">
              <a:rPr lang="en-US">
                <a:ea typeface="ＭＳ Ｐゴシック" charset="0"/>
              </a:rPr>
              <a:pPr defTabSz="457200" eaLnBrk="1" hangingPunct="1"/>
              <a:t>‹#›</a:t>
            </a:fld>
            <a:endParaRPr lang="en-US" dirty="0">
              <a:ea typeface="ＭＳ Ｐゴシック" charset="0"/>
            </a:endParaRPr>
          </a:p>
        </p:txBody>
      </p:sp>
    </p:spTree>
    <p:extLst>
      <p:ext uri="{BB962C8B-B14F-4D97-AF65-F5344CB8AC3E}">
        <p14:creationId xmlns:p14="http://schemas.microsoft.com/office/powerpoint/2010/main" val="105492471"/>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Lst>
  <p:hf hdr="0"/>
  <p:txStyles>
    <p:titleStyle>
      <a:lvl1pPr algn="l" defTabSz="457200" rtl="0" eaLnBrk="0" fontAlgn="base" hangingPunct="0">
        <a:spcBef>
          <a:spcPct val="0"/>
        </a:spcBef>
        <a:spcAft>
          <a:spcPct val="0"/>
        </a:spcAft>
        <a:defRPr sz="3000" kern="1200">
          <a:solidFill>
            <a:schemeClr val="bg1"/>
          </a:solidFill>
          <a:latin typeface="Franklin Gothic Medium"/>
          <a:ea typeface="ＭＳ Ｐゴシック" charset="0"/>
          <a:cs typeface="Franklin Gothic Medium"/>
        </a:defRPr>
      </a:lvl1pPr>
      <a:lvl2pPr algn="l" defTabSz="457200" rtl="0" eaLnBrk="0" fontAlgn="base" hangingPunct="0">
        <a:spcBef>
          <a:spcPct val="0"/>
        </a:spcBef>
        <a:spcAft>
          <a:spcPct val="0"/>
        </a:spcAft>
        <a:defRPr sz="3000">
          <a:solidFill>
            <a:schemeClr val="bg1"/>
          </a:solidFill>
          <a:latin typeface="Franklin Gothic Medium" pitchFamily="34" charset="0"/>
          <a:ea typeface="ＭＳ Ｐゴシック" charset="0"/>
          <a:cs typeface="Franklin Gothic Medium" pitchFamily="34" charset="0"/>
        </a:defRPr>
      </a:lvl2pPr>
      <a:lvl3pPr algn="l" defTabSz="457200" rtl="0" eaLnBrk="0" fontAlgn="base" hangingPunct="0">
        <a:spcBef>
          <a:spcPct val="0"/>
        </a:spcBef>
        <a:spcAft>
          <a:spcPct val="0"/>
        </a:spcAft>
        <a:defRPr sz="3000">
          <a:solidFill>
            <a:schemeClr val="bg1"/>
          </a:solidFill>
          <a:latin typeface="Franklin Gothic Medium" pitchFamily="34" charset="0"/>
          <a:ea typeface="ＭＳ Ｐゴシック" charset="0"/>
          <a:cs typeface="Franklin Gothic Medium" pitchFamily="34" charset="0"/>
        </a:defRPr>
      </a:lvl3pPr>
      <a:lvl4pPr algn="l" defTabSz="457200" rtl="0" eaLnBrk="0" fontAlgn="base" hangingPunct="0">
        <a:spcBef>
          <a:spcPct val="0"/>
        </a:spcBef>
        <a:spcAft>
          <a:spcPct val="0"/>
        </a:spcAft>
        <a:defRPr sz="3000">
          <a:solidFill>
            <a:schemeClr val="bg1"/>
          </a:solidFill>
          <a:latin typeface="Franklin Gothic Medium" pitchFamily="34" charset="0"/>
          <a:ea typeface="ＭＳ Ｐゴシック" charset="0"/>
          <a:cs typeface="Franklin Gothic Medium" pitchFamily="34" charset="0"/>
        </a:defRPr>
      </a:lvl4pPr>
      <a:lvl5pPr algn="l" defTabSz="457200" rtl="0" eaLnBrk="0" fontAlgn="base" hangingPunct="0">
        <a:spcBef>
          <a:spcPct val="0"/>
        </a:spcBef>
        <a:spcAft>
          <a:spcPct val="0"/>
        </a:spcAft>
        <a:defRPr sz="3000">
          <a:solidFill>
            <a:schemeClr val="bg1"/>
          </a:solidFill>
          <a:latin typeface="Franklin Gothic Medium" pitchFamily="34" charset="0"/>
          <a:ea typeface="ＭＳ Ｐゴシック" charset="0"/>
          <a:cs typeface="Franklin Gothic Medium" pitchFamily="34" charset="0"/>
        </a:defRPr>
      </a:lvl5pPr>
      <a:lvl6pPr marL="457200" algn="l" defTabSz="457200" rtl="0" fontAlgn="base">
        <a:spcBef>
          <a:spcPct val="0"/>
        </a:spcBef>
        <a:spcAft>
          <a:spcPct val="0"/>
        </a:spcAft>
        <a:defRPr sz="3000">
          <a:solidFill>
            <a:schemeClr val="bg1"/>
          </a:solidFill>
          <a:latin typeface="Franklin Gothic Medium" pitchFamily="34" charset="0"/>
          <a:ea typeface="Franklin Gothic Medium" pitchFamily="34" charset="0"/>
          <a:cs typeface="Franklin Gothic Medium" pitchFamily="34" charset="0"/>
        </a:defRPr>
      </a:lvl6pPr>
      <a:lvl7pPr marL="914400" algn="l" defTabSz="457200" rtl="0" fontAlgn="base">
        <a:spcBef>
          <a:spcPct val="0"/>
        </a:spcBef>
        <a:spcAft>
          <a:spcPct val="0"/>
        </a:spcAft>
        <a:defRPr sz="3000">
          <a:solidFill>
            <a:schemeClr val="bg1"/>
          </a:solidFill>
          <a:latin typeface="Franklin Gothic Medium" pitchFamily="34" charset="0"/>
          <a:ea typeface="Franklin Gothic Medium" pitchFamily="34" charset="0"/>
          <a:cs typeface="Franklin Gothic Medium" pitchFamily="34" charset="0"/>
        </a:defRPr>
      </a:lvl7pPr>
      <a:lvl8pPr marL="1371600" algn="l" defTabSz="457200" rtl="0" fontAlgn="base">
        <a:spcBef>
          <a:spcPct val="0"/>
        </a:spcBef>
        <a:spcAft>
          <a:spcPct val="0"/>
        </a:spcAft>
        <a:defRPr sz="3000">
          <a:solidFill>
            <a:schemeClr val="bg1"/>
          </a:solidFill>
          <a:latin typeface="Franklin Gothic Medium" pitchFamily="34" charset="0"/>
          <a:ea typeface="Franklin Gothic Medium" pitchFamily="34" charset="0"/>
          <a:cs typeface="Franklin Gothic Medium" pitchFamily="34" charset="0"/>
        </a:defRPr>
      </a:lvl8pPr>
      <a:lvl9pPr marL="1828800" algn="l" defTabSz="457200" rtl="0" fontAlgn="base">
        <a:spcBef>
          <a:spcPct val="0"/>
        </a:spcBef>
        <a:spcAft>
          <a:spcPct val="0"/>
        </a:spcAft>
        <a:defRPr sz="3000">
          <a:solidFill>
            <a:schemeClr val="bg1"/>
          </a:solidFill>
          <a:latin typeface="Franklin Gothic Medium" pitchFamily="34" charset="0"/>
          <a:ea typeface="Franklin Gothic Medium" pitchFamily="34" charset="0"/>
          <a:cs typeface="Franklin Gothic Medium" pitchFamily="34" charset="0"/>
        </a:defRPr>
      </a:lvl9pPr>
    </p:titleStyle>
    <p:bodyStyle>
      <a:lvl1pPr marL="227013" indent="-227013" algn="l" defTabSz="457200" rtl="0" eaLnBrk="0" fontAlgn="base" hangingPunct="0">
        <a:spcBef>
          <a:spcPct val="20000"/>
        </a:spcBef>
        <a:spcAft>
          <a:spcPct val="0"/>
        </a:spcAft>
        <a:buClr>
          <a:srgbClr val="009AA6"/>
        </a:buClr>
        <a:buFont typeface="Wingdings" charset="0"/>
        <a:buChar char="§"/>
        <a:defRPr sz="2800" kern="1200">
          <a:solidFill>
            <a:schemeClr val="tx1"/>
          </a:solidFill>
          <a:latin typeface="Franklin Gothic Book"/>
          <a:ea typeface="ＭＳ Ｐゴシック" charset="0"/>
          <a:cs typeface="Franklin Gothic Book"/>
        </a:defRPr>
      </a:lvl1pPr>
      <a:lvl2pPr marL="454025" indent="-227013" algn="l" defTabSz="457200" rtl="0" eaLnBrk="0" fontAlgn="base" hangingPunct="0">
        <a:spcBef>
          <a:spcPct val="20000"/>
        </a:spcBef>
        <a:spcAft>
          <a:spcPct val="0"/>
        </a:spcAft>
        <a:buClr>
          <a:srgbClr val="616365"/>
        </a:buClr>
        <a:buFont typeface="Arial" charset="0"/>
        <a:buChar char="•"/>
        <a:defRPr sz="2600" kern="1200">
          <a:solidFill>
            <a:schemeClr val="tx1"/>
          </a:solidFill>
          <a:latin typeface="Franklin Gothic Book"/>
          <a:ea typeface="Franklin Gothic Book" pitchFamily="34" charset="0"/>
          <a:cs typeface="Franklin Gothic Book"/>
        </a:defRPr>
      </a:lvl2pPr>
      <a:lvl3pPr marL="688975" indent="-234950" algn="l" defTabSz="457200" rtl="0" eaLnBrk="0" fontAlgn="base" hangingPunct="0">
        <a:spcBef>
          <a:spcPct val="20000"/>
        </a:spcBef>
        <a:spcAft>
          <a:spcPct val="0"/>
        </a:spcAft>
        <a:buClr>
          <a:srgbClr val="C9CAC8"/>
        </a:buClr>
        <a:buSzPct val="100000"/>
        <a:buFont typeface="Wingdings" charset="0"/>
        <a:buChar char="§"/>
        <a:defRPr sz="2400" kern="1200">
          <a:solidFill>
            <a:schemeClr val="tx1"/>
          </a:solidFill>
          <a:latin typeface="Franklin Gothic Book"/>
          <a:ea typeface="Franklin Gothic Book" pitchFamily="34" charset="0"/>
          <a:cs typeface="Franklin Gothic Book"/>
        </a:defRPr>
      </a:lvl3pPr>
      <a:lvl4pPr marL="915988" indent="-227013" algn="l" defTabSz="457200" rtl="0" eaLnBrk="0" fontAlgn="base" hangingPunct="0">
        <a:spcBef>
          <a:spcPct val="20000"/>
        </a:spcBef>
        <a:spcAft>
          <a:spcPct val="0"/>
        </a:spcAft>
        <a:buClr>
          <a:srgbClr val="002C77"/>
        </a:buClr>
        <a:buFont typeface="Arial" charset="0"/>
        <a:buChar char="•"/>
        <a:defRPr sz="2200" kern="1200">
          <a:solidFill>
            <a:schemeClr val="tx1"/>
          </a:solidFill>
          <a:latin typeface="Franklin Gothic Book"/>
          <a:ea typeface="Franklin Gothic Book" pitchFamily="34" charset="0"/>
          <a:cs typeface="Franklin Gothic Book"/>
        </a:defRPr>
      </a:lvl4pPr>
      <a:lvl5pPr marL="1143000" indent="-227013" algn="l" defTabSz="457200" rtl="0" eaLnBrk="0" fontAlgn="base" hangingPunct="0">
        <a:spcBef>
          <a:spcPct val="20000"/>
        </a:spcBef>
        <a:spcAft>
          <a:spcPct val="0"/>
        </a:spcAft>
        <a:buClr>
          <a:srgbClr val="616365"/>
        </a:buClr>
        <a:buFont typeface="Arial" charset="0"/>
        <a:buChar char="»"/>
        <a:defRPr sz="2000" kern="1200">
          <a:solidFill>
            <a:schemeClr val="tx1"/>
          </a:solidFill>
          <a:latin typeface="Franklin Gothic Book"/>
          <a:ea typeface="Franklin Gothic Book" pitchFamily="34"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tif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92581"/>
            <a:ext cx="8839200" cy="1371599"/>
          </a:xfrm>
        </p:spPr>
        <p:txBody>
          <a:bodyPr>
            <a:noAutofit/>
          </a:bodyPr>
          <a:lstStyle/>
          <a:p>
            <a:r>
              <a:rPr lang="en-US" sz="3600" b="1" dirty="0"/>
              <a:t>Food Allergy 101: A Crash Course for the Newly Diagnosed</a:t>
            </a:r>
          </a:p>
        </p:txBody>
      </p:sp>
      <p:sp>
        <p:nvSpPr>
          <p:cNvPr id="3" name="Subtitle 2"/>
          <p:cNvSpPr>
            <a:spLocks noGrp="1"/>
          </p:cNvSpPr>
          <p:nvPr>
            <p:ph type="subTitle" idx="1"/>
          </p:nvPr>
        </p:nvSpPr>
        <p:spPr>
          <a:xfrm>
            <a:off x="457199" y="3886200"/>
            <a:ext cx="7606511" cy="2590799"/>
          </a:xfrm>
        </p:spPr>
        <p:txBody>
          <a:bodyPr>
            <a:normAutofit/>
          </a:bodyPr>
          <a:lstStyle/>
          <a:p>
            <a:r>
              <a:rPr lang="en-US" b="1" dirty="0"/>
              <a:t>Presented by:</a:t>
            </a:r>
            <a:br>
              <a:rPr lang="en-US" dirty="0"/>
            </a:br>
            <a:r>
              <a:rPr lang="en-US" dirty="0"/>
              <a:t>Dr. Kristin Sokol</a:t>
            </a:r>
          </a:p>
          <a:p>
            <a:br>
              <a:rPr lang="en-US" b="1" dirty="0"/>
            </a:br>
            <a:endParaRPr lang="en-US" sz="1800" dirty="0"/>
          </a:p>
          <a:p>
            <a:r>
              <a:rPr lang="en-US" sz="2000" dirty="0"/>
              <a:t>May 2020</a:t>
            </a:r>
          </a:p>
        </p:txBody>
      </p:sp>
    </p:spTree>
    <p:extLst>
      <p:ext uri="{BB962C8B-B14F-4D97-AF65-F5344CB8AC3E}">
        <p14:creationId xmlns:p14="http://schemas.microsoft.com/office/powerpoint/2010/main" val="410578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42CC-ED7E-5F4F-93A6-D95536DBBE80}"/>
              </a:ext>
            </a:extLst>
          </p:cNvPr>
          <p:cNvSpPr>
            <a:spLocks noGrp="1"/>
          </p:cNvSpPr>
          <p:nvPr>
            <p:ph type="title"/>
          </p:nvPr>
        </p:nvSpPr>
        <p:spPr/>
        <p:txBody>
          <a:bodyPr/>
          <a:lstStyle/>
          <a:p>
            <a:r>
              <a:rPr lang="en-US" dirty="0"/>
              <a:t>Back to Basics – Young Kids</a:t>
            </a:r>
          </a:p>
        </p:txBody>
      </p:sp>
      <p:sp>
        <p:nvSpPr>
          <p:cNvPr id="3" name="Content Placeholder 2">
            <a:extLst>
              <a:ext uri="{FF2B5EF4-FFF2-40B4-BE49-F238E27FC236}">
                <a16:creationId xmlns:a16="http://schemas.microsoft.com/office/drawing/2014/main" id="{99A0199C-B88E-4540-8C56-56C1C54A565A}"/>
              </a:ext>
            </a:extLst>
          </p:cNvPr>
          <p:cNvSpPr>
            <a:spLocks noGrp="1"/>
          </p:cNvSpPr>
          <p:nvPr>
            <p:ph idx="1"/>
          </p:nvPr>
        </p:nvSpPr>
        <p:spPr>
          <a:xfrm>
            <a:off x="198444" y="1447800"/>
            <a:ext cx="8748530" cy="4572000"/>
          </a:xfrm>
        </p:spPr>
        <p:txBody>
          <a:bodyPr vert="horz" wrap="square" lIns="91440" tIns="45720" rIns="91440" bIns="45720" numCol="1" rtlCol="0" anchor="t" anchorCtr="0" compatLnSpc="1">
            <a:prstTxWarp prst="textNoShape">
              <a:avLst/>
            </a:prstTxWarp>
            <a:normAutofit fontScale="40000" lnSpcReduction="20000"/>
          </a:bodyPr>
          <a:lstStyle/>
          <a:p>
            <a:r>
              <a:rPr lang="en-US" sz="4500" dirty="0"/>
              <a:t>This food is too spicy                           </a:t>
            </a:r>
            <a:endParaRPr lang="en-US" sz="4500" dirty="0">
              <a:cs typeface="Arial"/>
            </a:endParaRPr>
          </a:p>
          <a:p>
            <a:r>
              <a:rPr lang="en-US" sz="4500" dirty="0"/>
              <a:t>My tongue is hot</a:t>
            </a:r>
          </a:p>
          <a:p>
            <a:r>
              <a:rPr lang="en-US" sz="4500" dirty="0"/>
              <a:t>It feels like something’s poking my tongue</a:t>
            </a:r>
          </a:p>
          <a:p>
            <a:r>
              <a:rPr lang="en-US" sz="4500" dirty="0"/>
              <a:t>My mouth is tingling</a:t>
            </a:r>
          </a:p>
          <a:p>
            <a:r>
              <a:rPr lang="en-US" sz="4500" dirty="0"/>
              <a:t>My tongue itches</a:t>
            </a:r>
          </a:p>
          <a:p>
            <a:r>
              <a:rPr lang="en-US" sz="4500" dirty="0"/>
              <a:t>My tongue feels like there is hair on it</a:t>
            </a:r>
          </a:p>
          <a:p>
            <a:r>
              <a:rPr lang="en-US" sz="4500" dirty="0"/>
              <a:t>My mouth feels funny</a:t>
            </a:r>
          </a:p>
          <a:p>
            <a:r>
              <a:rPr lang="en-US" sz="4500" dirty="0"/>
              <a:t>There’s something stuck in my throat</a:t>
            </a:r>
          </a:p>
          <a:p>
            <a:r>
              <a:rPr lang="en-US" sz="4500" dirty="0"/>
              <a:t>My tongue feels full/heavy </a:t>
            </a:r>
          </a:p>
          <a:p>
            <a:r>
              <a:rPr lang="en-US" sz="4500" dirty="0"/>
              <a:t>My lips feel tight</a:t>
            </a:r>
          </a:p>
          <a:p>
            <a:r>
              <a:rPr lang="en-US" sz="4500" dirty="0"/>
              <a:t>It feels like there are bugs in my ears</a:t>
            </a:r>
          </a:p>
          <a:p>
            <a:r>
              <a:rPr lang="en-US" sz="4500" dirty="0"/>
              <a:t>My throat feels thick</a:t>
            </a:r>
          </a:p>
          <a:p>
            <a:r>
              <a:rPr lang="en-US" sz="4500" dirty="0"/>
              <a:t>It feels like a bump is on the back of my tongue/throat</a:t>
            </a:r>
          </a:p>
          <a:p>
            <a:r>
              <a:rPr lang="en-US" sz="4500" dirty="0"/>
              <a:t>There’s a frog in my throat</a:t>
            </a:r>
          </a:p>
          <a:p>
            <a:r>
              <a:rPr lang="en-US" sz="4500" dirty="0"/>
              <a:t>My belly hurts </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8D58C0F1-8DCE-1A40-89B9-7B4B912F6144}"/>
              </a:ext>
            </a:extLst>
          </p:cNvPr>
          <p:cNvPicPr>
            <a:picLocks noChangeAspect="1"/>
          </p:cNvPicPr>
          <p:nvPr/>
        </p:nvPicPr>
        <p:blipFill>
          <a:blip r:embed="rId3"/>
          <a:stretch>
            <a:fillRect/>
          </a:stretch>
        </p:blipFill>
        <p:spPr>
          <a:xfrm>
            <a:off x="5184760" y="2209800"/>
            <a:ext cx="3048000" cy="1714500"/>
          </a:xfrm>
          <a:prstGeom prst="rect">
            <a:avLst/>
          </a:prstGeom>
        </p:spPr>
      </p:pic>
    </p:spTree>
    <p:extLst>
      <p:ext uri="{BB962C8B-B14F-4D97-AF65-F5344CB8AC3E}">
        <p14:creationId xmlns:p14="http://schemas.microsoft.com/office/powerpoint/2010/main" val="2895116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4920-B5F1-1047-B7A7-F1599D674C95}"/>
              </a:ext>
            </a:extLst>
          </p:cNvPr>
          <p:cNvSpPr>
            <a:spLocks noGrp="1"/>
          </p:cNvSpPr>
          <p:nvPr>
            <p:ph type="title"/>
          </p:nvPr>
        </p:nvSpPr>
        <p:spPr/>
        <p:txBody>
          <a:bodyPr/>
          <a:lstStyle/>
          <a:p>
            <a:r>
              <a:rPr lang="en-US" dirty="0"/>
              <a:t>**Managing Food Allergies in time of COVID	</a:t>
            </a:r>
          </a:p>
        </p:txBody>
      </p:sp>
      <p:sp>
        <p:nvSpPr>
          <p:cNvPr id="3" name="Content Placeholder 2">
            <a:extLst>
              <a:ext uri="{FF2B5EF4-FFF2-40B4-BE49-F238E27FC236}">
                <a16:creationId xmlns:a16="http://schemas.microsoft.com/office/drawing/2014/main" id="{3371B9B3-EBDC-F94E-A17B-AC2F8E38FFEF}"/>
              </a:ext>
            </a:extLst>
          </p:cNvPr>
          <p:cNvSpPr>
            <a:spLocks noGrp="1"/>
          </p:cNvSpPr>
          <p:nvPr>
            <p:ph idx="1"/>
          </p:nvPr>
        </p:nvSpPr>
        <p:spPr/>
        <p:txBody>
          <a:bodyPr/>
          <a:lstStyle/>
          <a:p>
            <a:r>
              <a:rPr lang="en-US" dirty="0"/>
              <a:t>Contact Allergist – for new suspected allergy or follow-up of known allergy </a:t>
            </a:r>
          </a:p>
          <a:p>
            <a:endParaRPr lang="en-US" dirty="0"/>
          </a:p>
          <a:p>
            <a:r>
              <a:rPr lang="en-US" dirty="0" err="1"/>
              <a:t>TeleHealth</a:t>
            </a:r>
            <a:r>
              <a:rPr lang="en-US" dirty="0"/>
              <a:t>/</a:t>
            </a:r>
            <a:r>
              <a:rPr lang="en-US" dirty="0" err="1"/>
              <a:t>TeleMedicine</a:t>
            </a:r>
            <a:r>
              <a:rPr lang="en-US" dirty="0"/>
              <a:t> - widespread use now! </a:t>
            </a:r>
          </a:p>
          <a:p>
            <a:endParaRPr lang="en-US" dirty="0"/>
          </a:p>
          <a:p>
            <a:r>
              <a:rPr lang="en-US" dirty="0"/>
              <a:t>Can manage a lot via a live visit over the internet – might not require urgent in-office testing </a:t>
            </a:r>
          </a:p>
          <a:p>
            <a:endParaRPr lang="en-US" dirty="0"/>
          </a:p>
          <a:p>
            <a:r>
              <a:rPr lang="en-US" dirty="0"/>
              <a:t>Review Food Allergy Action Plan!</a:t>
            </a:r>
          </a:p>
          <a:p>
            <a:endParaRPr lang="en-US" dirty="0"/>
          </a:p>
        </p:txBody>
      </p:sp>
    </p:spTree>
    <p:extLst>
      <p:ext uri="{BB962C8B-B14F-4D97-AF65-F5344CB8AC3E}">
        <p14:creationId xmlns:p14="http://schemas.microsoft.com/office/powerpoint/2010/main" val="1071322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1867E-EE6D-D349-A33F-AAA8766416B6}"/>
              </a:ext>
            </a:extLst>
          </p:cNvPr>
          <p:cNvSpPr>
            <a:spLocks noGrp="1"/>
          </p:cNvSpPr>
          <p:nvPr>
            <p:ph type="title"/>
          </p:nvPr>
        </p:nvSpPr>
        <p:spPr/>
        <p:txBody>
          <a:bodyPr>
            <a:normAutofit/>
          </a:bodyPr>
          <a:lstStyle/>
          <a:p>
            <a:r>
              <a:rPr lang="en-US" dirty="0"/>
              <a:t>Managing Food Allergies – Avoiding Foods </a:t>
            </a:r>
          </a:p>
        </p:txBody>
      </p:sp>
      <p:sp>
        <p:nvSpPr>
          <p:cNvPr id="3" name="Content Placeholder 2">
            <a:extLst>
              <a:ext uri="{FF2B5EF4-FFF2-40B4-BE49-F238E27FC236}">
                <a16:creationId xmlns:a16="http://schemas.microsoft.com/office/drawing/2014/main" id="{90E7D5F6-1A07-1745-92E4-17F3C8770C3C}"/>
              </a:ext>
            </a:extLst>
          </p:cNvPr>
          <p:cNvSpPr>
            <a:spLocks noGrp="1"/>
          </p:cNvSpPr>
          <p:nvPr>
            <p:ph idx="1"/>
          </p:nvPr>
        </p:nvSpPr>
        <p:spPr/>
        <p:txBody>
          <a:bodyPr>
            <a:normAutofit/>
          </a:bodyPr>
          <a:lstStyle/>
          <a:p>
            <a:r>
              <a:rPr lang="en-US" dirty="0"/>
              <a:t>Read every label, every time </a:t>
            </a:r>
          </a:p>
          <a:p>
            <a:pPr marL="0" indent="0">
              <a:buNone/>
            </a:pPr>
            <a:endParaRPr lang="en-US" dirty="0"/>
          </a:p>
          <a:p>
            <a:r>
              <a:rPr lang="en-US" dirty="0"/>
              <a:t>Be aware of cross-contact</a:t>
            </a:r>
          </a:p>
          <a:p>
            <a:pPr lvl="1"/>
            <a:r>
              <a:rPr lang="en-US" dirty="0"/>
              <a:t>Direct vs. Indirect </a:t>
            </a:r>
          </a:p>
        </p:txBody>
      </p:sp>
      <p:pic>
        <p:nvPicPr>
          <p:cNvPr id="4" name="Picture 3">
            <a:extLst>
              <a:ext uri="{FF2B5EF4-FFF2-40B4-BE49-F238E27FC236}">
                <a16:creationId xmlns:a16="http://schemas.microsoft.com/office/drawing/2014/main" id="{D6E73858-00F5-F148-83FF-43945C13C7F2}"/>
              </a:ext>
            </a:extLst>
          </p:cNvPr>
          <p:cNvPicPr>
            <a:picLocks noChangeAspect="1"/>
          </p:cNvPicPr>
          <p:nvPr/>
        </p:nvPicPr>
        <p:blipFill>
          <a:blip r:embed="rId3"/>
          <a:stretch>
            <a:fillRect/>
          </a:stretch>
        </p:blipFill>
        <p:spPr>
          <a:xfrm>
            <a:off x="6765768" y="2743200"/>
            <a:ext cx="2142490" cy="3225507"/>
          </a:xfrm>
          <a:prstGeom prst="rect">
            <a:avLst/>
          </a:prstGeom>
        </p:spPr>
      </p:pic>
      <p:pic>
        <p:nvPicPr>
          <p:cNvPr id="5" name="Picture 4">
            <a:extLst>
              <a:ext uri="{FF2B5EF4-FFF2-40B4-BE49-F238E27FC236}">
                <a16:creationId xmlns:a16="http://schemas.microsoft.com/office/drawing/2014/main" id="{CBAADF5B-B762-944A-BFE1-B874F029C6E5}"/>
              </a:ext>
            </a:extLst>
          </p:cNvPr>
          <p:cNvPicPr>
            <a:picLocks noChangeAspect="1"/>
          </p:cNvPicPr>
          <p:nvPr/>
        </p:nvPicPr>
        <p:blipFill>
          <a:blip r:embed="rId4"/>
          <a:stretch>
            <a:fillRect/>
          </a:stretch>
        </p:blipFill>
        <p:spPr>
          <a:xfrm>
            <a:off x="4004887" y="4641513"/>
            <a:ext cx="2359745" cy="1330326"/>
          </a:xfrm>
          <a:prstGeom prst="rect">
            <a:avLst/>
          </a:prstGeom>
        </p:spPr>
      </p:pic>
    </p:spTree>
    <p:extLst>
      <p:ext uri="{BB962C8B-B14F-4D97-AF65-F5344CB8AC3E}">
        <p14:creationId xmlns:p14="http://schemas.microsoft.com/office/powerpoint/2010/main" val="3616513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5E6B-B79E-A84E-AC6C-91CA2841A56B}"/>
              </a:ext>
            </a:extLst>
          </p:cNvPr>
          <p:cNvSpPr>
            <a:spLocks noGrp="1"/>
          </p:cNvSpPr>
          <p:nvPr>
            <p:ph type="title"/>
          </p:nvPr>
        </p:nvSpPr>
        <p:spPr/>
        <p:txBody>
          <a:bodyPr>
            <a:normAutofit/>
          </a:bodyPr>
          <a:lstStyle/>
          <a:p>
            <a:r>
              <a:rPr lang="en-US" dirty="0"/>
              <a:t>Managing Food Allergies – Avoiding Foods </a:t>
            </a:r>
          </a:p>
        </p:txBody>
      </p:sp>
      <p:sp>
        <p:nvSpPr>
          <p:cNvPr id="3" name="Content Placeholder 2">
            <a:extLst>
              <a:ext uri="{FF2B5EF4-FFF2-40B4-BE49-F238E27FC236}">
                <a16:creationId xmlns:a16="http://schemas.microsoft.com/office/drawing/2014/main" id="{3C291C9F-0F60-784F-BC9E-6D9272038DCB}"/>
              </a:ext>
            </a:extLst>
          </p:cNvPr>
          <p:cNvSpPr>
            <a:spLocks noGrp="1"/>
          </p:cNvSpPr>
          <p:nvPr>
            <p:ph idx="1"/>
          </p:nvPr>
        </p:nvSpPr>
        <p:spPr/>
        <p:txBody>
          <a:bodyPr>
            <a:normAutofit/>
          </a:bodyPr>
          <a:lstStyle/>
          <a:p>
            <a:pPr marL="0" indent="0">
              <a:buNone/>
            </a:pPr>
            <a:r>
              <a:rPr lang="en-US" dirty="0"/>
              <a:t>What is FALCPA? </a:t>
            </a:r>
          </a:p>
          <a:p>
            <a:r>
              <a:rPr lang="en-US" dirty="0"/>
              <a:t>A law requiring that food labels show in plain English when a “major food allergen” or any ingredient that contains protein from a major food allergen is added as an ingredient in any </a:t>
            </a:r>
            <a:r>
              <a:rPr lang="en-US" b="1" dirty="0"/>
              <a:t>pre-packaged</a:t>
            </a:r>
            <a:r>
              <a:rPr lang="en-US" dirty="0"/>
              <a:t> food </a:t>
            </a:r>
          </a:p>
          <a:p>
            <a:r>
              <a:rPr lang="en-US" dirty="0"/>
              <a:t>Imported - sold in US</a:t>
            </a:r>
          </a:p>
          <a:p>
            <a:r>
              <a:rPr lang="en-US" dirty="0"/>
              <a:t>Domestic - made in US</a:t>
            </a:r>
          </a:p>
          <a:p>
            <a:endParaRPr lang="en-US" dirty="0"/>
          </a:p>
        </p:txBody>
      </p:sp>
    </p:spTree>
    <p:extLst>
      <p:ext uri="{BB962C8B-B14F-4D97-AF65-F5344CB8AC3E}">
        <p14:creationId xmlns:p14="http://schemas.microsoft.com/office/powerpoint/2010/main" val="1343361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28390-7587-7741-92E3-3818CA4B442E}"/>
              </a:ext>
            </a:extLst>
          </p:cNvPr>
          <p:cNvSpPr>
            <a:spLocks noGrp="1"/>
          </p:cNvSpPr>
          <p:nvPr>
            <p:ph type="title"/>
          </p:nvPr>
        </p:nvSpPr>
        <p:spPr/>
        <p:txBody>
          <a:bodyPr>
            <a:normAutofit/>
          </a:bodyPr>
          <a:lstStyle/>
          <a:p>
            <a:r>
              <a:rPr lang="en-US" dirty="0"/>
              <a:t>Managing Food Allergies – Avoiding Foods </a:t>
            </a:r>
          </a:p>
        </p:txBody>
      </p:sp>
      <p:sp>
        <p:nvSpPr>
          <p:cNvPr id="3" name="Content Placeholder 2">
            <a:extLst>
              <a:ext uri="{FF2B5EF4-FFF2-40B4-BE49-F238E27FC236}">
                <a16:creationId xmlns:a16="http://schemas.microsoft.com/office/drawing/2014/main" id="{69A2191C-975D-B147-A5F7-8628DF889FBE}"/>
              </a:ext>
            </a:extLst>
          </p:cNvPr>
          <p:cNvSpPr>
            <a:spLocks noGrp="1"/>
          </p:cNvSpPr>
          <p:nvPr>
            <p:ph idx="1"/>
          </p:nvPr>
        </p:nvSpPr>
        <p:spPr/>
        <p:txBody>
          <a:bodyPr>
            <a:normAutofit/>
          </a:bodyPr>
          <a:lstStyle/>
          <a:p>
            <a:r>
              <a:rPr lang="en-US" dirty="0"/>
              <a:t>These foods make the FALCPA list: milk, wheat, egg, peanuts, tree nuts, fish, crustacean shellfish, and soy</a:t>
            </a:r>
          </a:p>
          <a:p>
            <a:pPr marL="0" indent="0">
              <a:buNone/>
            </a:pPr>
            <a:endParaRPr lang="en-US" dirty="0"/>
          </a:p>
          <a:p>
            <a:r>
              <a:rPr lang="en-US" b="1" dirty="0"/>
              <a:t>Example 1: </a:t>
            </a:r>
            <a:r>
              <a:rPr lang="en-US" i="1" dirty="0"/>
              <a:t>Ingredients: Whey protein (milk), lecithin (soy), cherry, sugar, natural flavors (almond), salt. </a:t>
            </a:r>
            <a:br>
              <a:rPr lang="en-US" i="1" dirty="0"/>
            </a:br>
            <a:endParaRPr lang="en-US" dirty="0"/>
          </a:p>
          <a:p>
            <a:r>
              <a:rPr lang="en-US" b="1" dirty="0"/>
              <a:t>Example 2: </a:t>
            </a:r>
            <a:r>
              <a:rPr lang="en-US" i="1" dirty="0"/>
              <a:t>Ingredients: Whey protein, lecithin, cherry, sugar, natural flavors, salt. </a:t>
            </a:r>
            <a:r>
              <a:rPr lang="en-US" b="1" i="1" dirty="0"/>
              <a:t>Contains: Milk, soy, and almond. </a:t>
            </a:r>
            <a:endParaRPr lang="en-US" dirty="0"/>
          </a:p>
          <a:p>
            <a:endParaRPr lang="en-US" dirty="0"/>
          </a:p>
          <a:p>
            <a:endParaRPr lang="en-US" dirty="0"/>
          </a:p>
        </p:txBody>
      </p:sp>
    </p:spTree>
    <p:extLst>
      <p:ext uri="{BB962C8B-B14F-4D97-AF65-F5344CB8AC3E}">
        <p14:creationId xmlns:p14="http://schemas.microsoft.com/office/powerpoint/2010/main" val="4241447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AB6E8-02FE-0441-8A8F-57ADA2DB6164}"/>
              </a:ext>
            </a:extLst>
          </p:cNvPr>
          <p:cNvSpPr>
            <a:spLocks noGrp="1"/>
          </p:cNvSpPr>
          <p:nvPr>
            <p:ph type="title"/>
          </p:nvPr>
        </p:nvSpPr>
        <p:spPr/>
        <p:txBody>
          <a:bodyPr>
            <a:normAutofit/>
          </a:bodyPr>
          <a:lstStyle/>
          <a:p>
            <a:r>
              <a:rPr lang="en-US" dirty="0"/>
              <a:t>Managing Food Allergies – Avoiding Foods </a:t>
            </a:r>
          </a:p>
        </p:txBody>
      </p:sp>
      <p:sp>
        <p:nvSpPr>
          <p:cNvPr id="3" name="Content Placeholder 2">
            <a:extLst>
              <a:ext uri="{FF2B5EF4-FFF2-40B4-BE49-F238E27FC236}">
                <a16:creationId xmlns:a16="http://schemas.microsoft.com/office/drawing/2014/main" id="{1C72D1F3-EF26-6043-AE2D-328ED1072BA9}"/>
              </a:ext>
            </a:extLst>
          </p:cNvPr>
          <p:cNvSpPr>
            <a:spLocks noGrp="1"/>
          </p:cNvSpPr>
          <p:nvPr>
            <p:ph idx="1"/>
          </p:nvPr>
        </p:nvSpPr>
        <p:spPr/>
        <p:txBody>
          <a:bodyPr>
            <a:normAutofit lnSpcReduction="10000"/>
          </a:bodyPr>
          <a:lstStyle/>
          <a:p>
            <a:r>
              <a:rPr lang="en-US" dirty="0"/>
              <a:t>Precautionary warnings or advisory statements like “May contain...” or “Processed in a facility with...” are voluntary</a:t>
            </a:r>
          </a:p>
          <a:p>
            <a:pPr marL="0" indent="0">
              <a:buNone/>
            </a:pPr>
            <a:endParaRPr lang="en-US" dirty="0"/>
          </a:p>
          <a:p>
            <a:r>
              <a:rPr lang="en-US" dirty="0"/>
              <a:t>FALCPA does not apply to:</a:t>
            </a:r>
          </a:p>
          <a:p>
            <a:pPr lvl="1"/>
            <a:r>
              <a:rPr lang="en-US" dirty="0"/>
              <a:t>fresh meats</a:t>
            </a:r>
          </a:p>
          <a:p>
            <a:pPr lvl="1"/>
            <a:r>
              <a:rPr lang="en-US" dirty="0"/>
              <a:t>fresh fruits and vegetables</a:t>
            </a:r>
          </a:p>
          <a:p>
            <a:pPr lvl="1"/>
            <a:r>
              <a:rPr lang="en-US" dirty="0"/>
              <a:t>restaurant foods placed in a wrapper or carry out box for an individual customer order </a:t>
            </a:r>
          </a:p>
          <a:p>
            <a:pPr lvl="1"/>
            <a:r>
              <a:rPr lang="en-US" dirty="0"/>
              <a:t>Highly refined oils (even if they are derived from a major allergen, such as peanut or tree nut)</a:t>
            </a:r>
          </a:p>
          <a:p>
            <a:endParaRPr lang="en-US" dirty="0"/>
          </a:p>
        </p:txBody>
      </p:sp>
    </p:spTree>
    <p:extLst>
      <p:ext uri="{BB962C8B-B14F-4D97-AF65-F5344CB8AC3E}">
        <p14:creationId xmlns:p14="http://schemas.microsoft.com/office/powerpoint/2010/main" val="3577969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A5B57-8329-4B40-B6EF-765127EB6173}"/>
              </a:ext>
            </a:extLst>
          </p:cNvPr>
          <p:cNvSpPr>
            <a:spLocks noGrp="1"/>
          </p:cNvSpPr>
          <p:nvPr>
            <p:ph type="title"/>
          </p:nvPr>
        </p:nvSpPr>
        <p:spPr/>
        <p:txBody>
          <a:bodyPr/>
          <a:lstStyle/>
          <a:p>
            <a:r>
              <a:rPr lang="en-US" dirty="0"/>
              <a:t>Managing Food Allergies – In the Home </a:t>
            </a:r>
          </a:p>
        </p:txBody>
      </p:sp>
      <p:sp>
        <p:nvSpPr>
          <p:cNvPr id="3" name="Content Placeholder 2">
            <a:extLst>
              <a:ext uri="{FF2B5EF4-FFF2-40B4-BE49-F238E27FC236}">
                <a16:creationId xmlns:a16="http://schemas.microsoft.com/office/drawing/2014/main" id="{E12C6A06-CD3F-CD44-93FF-79F10A4C1413}"/>
              </a:ext>
            </a:extLst>
          </p:cNvPr>
          <p:cNvSpPr>
            <a:spLocks noGrp="1"/>
          </p:cNvSpPr>
          <p:nvPr>
            <p:ph idx="1"/>
          </p:nvPr>
        </p:nvSpPr>
        <p:spPr/>
        <p:txBody>
          <a:bodyPr vert="horz" wrap="square" lIns="91440" tIns="45720" rIns="91440" bIns="45720" numCol="1" rtlCol="0" anchor="t" anchorCtr="0" compatLnSpc="1">
            <a:prstTxWarp prst="textNoShape">
              <a:avLst/>
            </a:prstTxWarp>
            <a:normAutofit/>
          </a:bodyPr>
          <a:lstStyle/>
          <a:p>
            <a:r>
              <a:rPr lang="en-US" dirty="0"/>
              <a:t>Other siblings – use of color-coding/ labels </a:t>
            </a:r>
          </a:p>
          <a:p>
            <a:r>
              <a:rPr lang="en-US" dirty="0"/>
              <a:t>Parents </a:t>
            </a:r>
          </a:p>
          <a:p>
            <a:r>
              <a:rPr lang="en-US" dirty="0"/>
              <a:t>Grandparents/other caretakers </a:t>
            </a:r>
            <a:endParaRPr lang="en-US" dirty="0">
              <a:cs typeface="Arial"/>
            </a:endParaRPr>
          </a:p>
          <a:p>
            <a:r>
              <a:rPr lang="en-US" dirty="0"/>
              <a:t>Breast feeding – keep food in mom’s diet (maybe a short trial period of avoidance for eczema)  </a:t>
            </a:r>
          </a:p>
        </p:txBody>
      </p:sp>
    </p:spTree>
    <p:extLst>
      <p:ext uri="{BB962C8B-B14F-4D97-AF65-F5344CB8AC3E}">
        <p14:creationId xmlns:p14="http://schemas.microsoft.com/office/powerpoint/2010/main" val="4219403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B6FB-4AEE-C743-A93D-35DBA8ADF0BB}"/>
              </a:ext>
            </a:extLst>
          </p:cNvPr>
          <p:cNvSpPr>
            <a:spLocks noGrp="1"/>
          </p:cNvSpPr>
          <p:nvPr>
            <p:ph type="title"/>
          </p:nvPr>
        </p:nvSpPr>
        <p:spPr/>
        <p:txBody>
          <a:bodyPr>
            <a:normAutofit fontScale="90000"/>
          </a:bodyPr>
          <a:lstStyle/>
          <a:p>
            <a:r>
              <a:rPr lang="en-US" dirty="0"/>
              <a:t>Managing Food Allergies – Outside the Home </a:t>
            </a:r>
          </a:p>
        </p:txBody>
      </p:sp>
      <p:sp>
        <p:nvSpPr>
          <p:cNvPr id="3" name="Content Placeholder 2">
            <a:extLst>
              <a:ext uri="{FF2B5EF4-FFF2-40B4-BE49-F238E27FC236}">
                <a16:creationId xmlns:a16="http://schemas.microsoft.com/office/drawing/2014/main" id="{4788E58C-F2D8-0748-B401-35757A12B237}"/>
              </a:ext>
            </a:extLst>
          </p:cNvPr>
          <p:cNvSpPr>
            <a:spLocks noGrp="1"/>
          </p:cNvSpPr>
          <p:nvPr>
            <p:ph idx="1"/>
          </p:nvPr>
        </p:nvSpPr>
        <p:spPr/>
        <p:txBody>
          <a:bodyPr vert="horz" wrap="square" lIns="91440" tIns="45720" rIns="91440" bIns="45720" numCol="1" rtlCol="0" anchor="t" anchorCtr="0" compatLnSpc="1">
            <a:prstTxWarp prst="textNoShape">
              <a:avLst/>
            </a:prstTxWarp>
            <a:normAutofit/>
          </a:bodyPr>
          <a:lstStyle/>
          <a:p>
            <a:r>
              <a:rPr lang="en-US" dirty="0"/>
              <a:t>Empowering your child – identify safe foods/snacks </a:t>
            </a:r>
          </a:p>
          <a:p>
            <a:r>
              <a:rPr lang="en-US" dirty="0"/>
              <a:t>Dining out </a:t>
            </a:r>
          </a:p>
          <a:p>
            <a:r>
              <a:rPr lang="en-US" dirty="0"/>
              <a:t>Reading food labels </a:t>
            </a:r>
          </a:p>
          <a:p>
            <a:r>
              <a:rPr lang="en-US" dirty="0"/>
              <a:t>Schools, daycares, etc.</a:t>
            </a:r>
          </a:p>
          <a:p>
            <a:r>
              <a:rPr lang="en-US" dirty="0"/>
              <a:t>Emergency identification bracelets </a:t>
            </a:r>
          </a:p>
        </p:txBody>
      </p:sp>
      <p:pic>
        <p:nvPicPr>
          <p:cNvPr id="4" name="Picture 2">
            <a:extLst>
              <a:ext uri="{FF2B5EF4-FFF2-40B4-BE49-F238E27FC236}">
                <a16:creationId xmlns:a16="http://schemas.microsoft.com/office/drawing/2014/main" id="{EFE11787-89B4-0C4A-8737-2D6963E0E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9628" y="2630587"/>
            <a:ext cx="2888786" cy="1856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6830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E0166-7569-F74D-B489-FDEBE7649DA2}"/>
              </a:ext>
            </a:extLst>
          </p:cNvPr>
          <p:cNvSpPr>
            <a:spLocks noGrp="1"/>
          </p:cNvSpPr>
          <p:nvPr>
            <p:ph type="title"/>
          </p:nvPr>
        </p:nvSpPr>
        <p:spPr/>
        <p:txBody>
          <a:bodyPr/>
          <a:lstStyle/>
          <a:p>
            <a:r>
              <a:rPr lang="en-US" dirty="0"/>
              <a:t>Managing Food Allergies – Plan Ahead </a:t>
            </a:r>
          </a:p>
        </p:txBody>
      </p:sp>
      <p:sp>
        <p:nvSpPr>
          <p:cNvPr id="3" name="Content Placeholder 2">
            <a:extLst>
              <a:ext uri="{FF2B5EF4-FFF2-40B4-BE49-F238E27FC236}">
                <a16:creationId xmlns:a16="http://schemas.microsoft.com/office/drawing/2014/main" id="{86DB1EBF-2C22-7646-84C7-08BB527C1D56}"/>
              </a:ext>
            </a:extLst>
          </p:cNvPr>
          <p:cNvSpPr>
            <a:spLocks noGrp="1"/>
          </p:cNvSpPr>
          <p:nvPr>
            <p:ph idx="1"/>
          </p:nvPr>
        </p:nvSpPr>
        <p:spPr/>
        <p:txBody>
          <a:bodyPr/>
          <a:lstStyle/>
          <a:p>
            <a:r>
              <a:rPr lang="en-US" dirty="0"/>
              <a:t>Allergy Action Plan</a:t>
            </a:r>
          </a:p>
          <a:p>
            <a:r>
              <a:rPr lang="en-US" dirty="0"/>
              <a:t>Make copies </a:t>
            </a:r>
          </a:p>
          <a:p>
            <a:r>
              <a:rPr lang="en-US" dirty="0"/>
              <a:t>Keep with medication pack </a:t>
            </a:r>
          </a:p>
        </p:txBody>
      </p:sp>
      <p:pic>
        <p:nvPicPr>
          <p:cNvPr id="5" name="Picture 4">
            <a:extLst>
              <a:ext uri="{FF2B5EF4-FFF2-40B4-BE49-F238E27FC236}">
                <a16:creationId xmlns:a16="http://schemas.microsoft.com/office/drawing/2014/main" id="{365C6712-A185-4143-988F-A227641EB4B0}"/>
              </a:ext>
            </a:extLst>
          </p:cNvPr>
          <p:cNvPicPr>
            <a:picLocks noChangeAspect="1"/>
          </p:cNvPicPr>
          <p:nvPr/>
        </p:nvPicPr>
        <p:blipFill>
          <a:blip r:embed="rId3"/>
          <a:stretch>
            <a:fillRect/>
          </a:stretch>
        </p:blipFill>
        <p:spPr>
          <a:xfrm>
            <a:off x="5616248" y="1764344"/>
            <a:ext cx="3330726" cy="4128713"/>
          </a:xfrm>
          <a:prstGeom prst="rect">
            <a:avLst/>
          </a:prstGeom>
        </p:spPr>
      </p:pic>
    </p:spTree>
    <p:extLst>
      <p:ext uri="{BB962C8B-B14F-4D97-AF65-F5344CB8AC3E}">
        <p14:creationId xmlns:p14="http://schemas.microsoft.com/office/powerpoint/2010/main" val="1119923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10A45-ED12-0C4F-9B43-9517EED640CF}"/>
              </a:ext>
            </a:extLst>
          </p:cNvPr>
          <p:cNvSpPr>
            <a:spLocks noGrp="1"/>
          </p:cNvSpPr>
          <p:nvPr>
            <p:ph type="title"/>
          </p:nvPr>
        </p:nvSpPr>
        <p:spPr/>
        <p:txBody>
          <a:bodyPr>
            <a:normAutofit fontScale="90000"/>
          </a:bodyPr>
          <a:lstStyle/>
          <a:p>
            <a:r>
              <a:rPr lang="en-US" dirty="0"/>
              <a:t>Managing Food Allergies – Treat a Reaction </a:t>
            </a:r>
          </a:p>
        </p:txBody>
      </p:sp>
      <p:sp>
        <p:nvSpPr>
          <p:cNvPr id="3" name="Content Placeholder 2">
            <a:extLst>
              <a:ext uri="{FF2B5EF4-FFF2-40B4-BE49-F238E27FC236}">
                <a16:creationId xmlns:a16="http://schemas.microsoft.com/office/drawing/2014/main" id="{04A17A86-09EC-934D-98CB-3CB5E7CAD423}"/>
              </a:ext>
            </a:extLst>
          </p:cNvPr>
          <p:cNvSpPr>
            <a:spLocks noGrp="1"/>
          </p:cNvSpPr>
          <p:nvPr>
            <p:ph idx="1"/>
          </p:nvPr>
        </p:nvSpPr>
        <p:spPr/>
        <p:txBody>
          <a:bodyPr vert="horz" wrap="square" lIns="91440" tIns="45720" rIns="91440" bIns="45720" numCol="1" rtlCol="0" anchor="t" anchorCtr="0" compatLnSpc="1">
            <a:prstTxWarp prst="textNoShape">
              <a:avLst/>
            </a:prstTxWarp>
            <a:normAutofit/>
          </a:bodyPr>
          <a:lstStyle/>
          <a:p>
            <a:r>
              <a:rPr lang="en-US" dirty="0"/>
              <a:t>Antihistamines vs. Epinephrine</a:t>
            </a:r>
          </a:p>
          <a:p>
            <a:r>
              <a:rPr lang="en-US" dirty="0"/>
              <a:t>Keep 3 labeled medication packs </a:t>
            </a:r>
          </a:p>
          <a:p>
            <a:pPr lvl="1"/>
            <a:r>
              <a:rPr lang="en-US" dirty="0"/>
              <a:t>One for home in easily accessible location </a:t>
            </a:r>
          </a:p>
          <a:p>
            <a:pPr lvl="1"/>
            <a:r>
              <a:rPr lang="en-US" dirty="0"/>
              <a:t>One for “on the go” that can easily switch from bag to bag </a:t>
            </a:r>
          </a:p>
          <a:p>
            <a:pPr lvl="1"/>
            <a:r>
              <a:rPr lang="en-US" dirty="0"/>
              <a:t>One for school/daycare/caretakers home </a:t>
            </a:r>
          </a:p>
        </p:txBody>
      </p:sp>
    </p:spTree>
    <p:extLst>
      <p:ext uri="{BB962C8B-B14F-4D97-AF65-F5344CB8AC3E}">
        <p14:creationId xmlns:p14="http://schemas.microsoft.com/office/powerpoint/2010/main" val="2081888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133599" y="5105400"/>
            <a:ext cx="5029201" cy="1600200"/>
          </a:xfrm>
        </p:spPr>
        <p:txBody>
          <a:bodyPr/>
          <a:lstStyle/>
          <a:p>
            <a:pPr marL="0" indent="0" algn="ctr">
              <a:buNone/>
            </a:pPr>
            <a:endParaRPr lang="en-US" dirty="0"/>
          </a:p>
          <a:p>
            <a:pPr marL="0" indent="0" algn="ctr">
              <a:buNone/>
            </a:pPr>
            <a:r>
              <a:rPr lang="en-US" sz="2400" b="1" dirty="0"/>
              <a:t>Kristin Sokol, M.D., MS, MPH, FAAAAI</a:t>
            </a:r>
          </a:p>
        </p:txBody>
      </p:sp>
      <p:sp>
        <p:nvSpPr>
          <p:cNvPr id="4" name="Slide Number Placeholder 3"/>
          <p:cNvSpPr>
            <a:spLocks noGrp="1"/>
          </p:cNvSpPr>
          <p:nvPr>
            <p:ph type="sldNum" sz="quarter" idx="4294967295"/>
          </p:nvPr>
        </p:nvSpPr>
        <p:spPr>
          <a:xfrm>
            <a:off x="8776821" y="6498250"/>
            <a:ext cx="371154" cy="365125"/>
          </a:xfrm>
          <a:prstGeom prst="rect">
            <a:avLst/>
          </a:prstGeom>
        </p:spPr>
        <p:txBody>
          <a:bodyPr/>
          <a:lstStyle/>
          <a:p>
            <a:fld id="{0C40D62E-D0FB-8C4D-9009-51508BDC856B}" type="slidenum">
              <a:rPr lang="en-US" smtClean="0"/>
              <a:pPr/>
              <a:t>2</a:t>
            </a:fld>
            <a:endParaRPr lang="en-US" dirty="0"/>
          </a:p>
        </p:txBody>
      </p:sp>
      <p:sp>
        <p:nvSpPr>
          <p:cNvPr id="5" name="Title 4"/>
          <p:cNvSpPr>
            <a:spLocks noGrp="1"/>
          </p:cNvSpPr>
          <p:nvPr>
            <p:ph type="title"/>
          </p:nvPr>
        </p:nvSpPr>
        <p:spPr/>
        <p:txBody>
          <a:bodyPr/>
          <a:lstStyle/>
          <a:p>
            <a:r>
              <a:rPr lang="en-US" sz="3600" dirty="0"/>
              <a:t>Today’s Presenter</a:t>
            </a:r>
          </a:p>
        </p:txBody>
      </p:sp>
      <p:pic>
        <p:nvPicPr>
          <p:cNvPr id="7" name="Picture 6" descr="A person smiling for the camera&#10;&#10;Description automatically generated">
            <a:extLst>
              <a:ext uri="{FF2B5EF4-FFF2-40B4-BE49-F238E27FC236}">
                <a16:creationId xmlns:a16="http://schemas.microsoft.com/office/drawing/2014/main" id="{A2EF4D25-6D28-4F6E-B239-06C3AACFC6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4630" y="1481630"/>
            <a:ext cx="3894740" cy="3894740"/>
          </a:xfrm>
          <a:prstGeom prst="rect">
            <a:avLst/>
          </a:prstGeom>
        </p:spPr>
      </p:pic>
    </p:spTree>
    <p:extLst>
      <p:ext uri="{BB962C8B-B14F-4D97-AF65-F5344CB8AC3E}">
        <p14:creationId xmlns:p14="http://schemas.microsoft.com/office/powerpoint/2010/main" val="603841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BA155-D181-BB4B-B572-1C37C040AFD2}"/>
              </a:ext>
            </a:extLst>
          </p:cNvPr>
          <p:cNvSpPr>
            <a:spLocks noGrp="1"/>
          </p:cNvSpPr>
          <p:nvPr>
            <p:ph type="title"/>
          </p:nvPr>
        </p:nvSpPr>
        <p:spPr/>
        <p:txBody>
          <a:bodyPr>
            <a:normAutofit fontScale="90000"/>
          </a:bodyPr>
          <a:lstStyle/>
          <a:p>
            <a:r>
              <a:rPr lang="en-US" dirty="0"/>
              <a:t>Managing Food Allergies – Treat a Reaction </a:t>
            </a:r>
          </a:p>
        </p:txBody>
      </p:sp>
      <p:sp>
        <p:nvSpPr>
          <p:cNvPr id="3" name="Content Placeholder 2">
            <a:extLst>
              <a:ext uri="{FF2B5EF4-FFF2-40B4-BE49-F238E27FC236}">
                <a16:creationId xmlns:a16="http://schemas.microsoft.com/office/drawing/2014/main" id="{D30DB41E-9962-7741-BB78-47FCC4C620F2}"/>
              </a:ext>
            </a:extLst>
          </p:cNvPr>
          <p:cNvSpPr>
            <a:spLocks noGrp="1"/>
          </p:cNvSpPr>
          <p:nvPr>
            <p:ph idx="1"/>
          </p:nvPr>
        </p:nvSpPr>
        <p:spPr/>
        <p:txBody>
          <a:bodyPr vert="horz" wrap="square" lIns="91440" tIns="45720" rIns="91440" bIns="45720" numCol="1" rtlCol="0" anchor="t" anchorCtr="0" compatLnSpc="1">
            <a:prstTxWarp prst="textNoShape">
              <a:avLst/>
            </a:prstTxWarp>
            <a:normAutofit/>
          </a:bodyPr>
          <a:lstStyle/>
          <a:p>
            <a:r>
              <a:rPr lang="en-US" dirty="0"/>
              <a:t>Epinephrine is the </a:t>
            </a:r>
            <a:r>
              <a:rPr lang="en-US" u="sng" dirty="0"/>
              <a:t>only</a:t>
            </a:r>
            <a:r>
              <a:rPr lang="en-US" dirty="0"/>
              <a:t> medication that can reverse the symptoms of anaphylaxis</a:t>
            </a:r>
          </a:p>
          <a:p>
            <a:pPr lvl="1"/>
            <a:r>
              <a:rPr lang="en-US" dirty="0"/>
              <a:t>Generalized hives; difficulty breathing, swallowing, or talking; vomiting; passing out</a:t>
            </a:r>
            <a:endParaRPr lang="en-US" dirty="0">
              <a:cs typeface="Arial"/>
            </a:endParaRPr>
          </a:p>
          <a:p>
            <a:r>
              <a:rPr lang="en-US" dirty="0"/>
              <a:t>Antihistamines will NOT help with a severe reaction</a:t>
            </a:r>
          </a:p>
          <a:p>
            <a:r>
              <a:rPr lang="en-US" dirty="0"/>
              <a:t>For severe reactions, act quickly: Give epinephrine! Call 911! </a:t>
            </a:r>
          </a:p>
          <a:p>
            <a:r>
              <a:rPr lang="en-US" dirty="0"/>
              <a:t>Second dose of epi may be necessary if symptoms not resolved in 5-10 min.</a:t>
            </a:r>
          </a:p>
          <a:p>
            <a:endParaRPr lang="en-US" dirty="0"/>
          </a:p>
        </p:txBody>
      </p:sp>
    </p:spTree>
    <p:extLst>
      <p:ext uri="{BB962C8B-B14F-4D97-AF65-F5344CB8AC3E}">
        <p14:creationId xmlns:p14="http://schemas.microsoft.com/office/powerpoint/2010/main" val="2203553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E331-7972-184E-B92D-C0C9AB83A827}"/>
              </a:ext>
            </a:extLst>
          </p:cNvPr>
          <p:cNvSpPr>
            <a:spLocks noGrp="1"/>
          </p:cNvSpPr>
          <p:nvPr>
            <p:ph type="title"/>
          </p:nvPr>
        </p:nvSpPr>
        <p:spPr/>
        <p:txBody>
          <a:bodyPr/>
          <a:lstStyle/>
          <a:p>
            <a:r>
              <a:rPr lang="en-US" dirty="0"/>
              <a:t>Managing Food Allergies – After Epi</a:t>
            </a:r>
          </a:p>
        </p:txBody>
      </p:sp>
      <p:sp>
        <p:nvSpPr>
          <p:cNvPr id="3" name="Content Placeholder 2">
            <a:extLst>
              <a:ext uri="{FF2B5EF4-FFF2-40B4-BE49-F238E27FC236}">
                <a16:creationId xmlns:a16="http://schemas.microsoft.com/office/drawing/2014/main" id="{F692B856-49D8-B24D-90EA-DFBBF6093B7D}"/>
              </a:ext>
            </a:extLst>
          </p:cNvPr>
          <p:cNvSpPr>
            <a:spLocks noGrp="1"/>
          </p:cNvSpPr>
          <p:nvPr>
            <p:ph idx="1"/>
          </p:nvPr>
        </p:nvSpPr>
        <p:spPr/>
        <p:txBody>
          <a:bodyPr/>
          <a:lstStyle/>
          <a:p>
            <a:r>
              <a:rPr lang="en-US" dirty="0"/>
              <a:t>Call 911 – OR NOT? COVID has affected this </a:t>
            </a:r>
          </a:p>
          <a:p>
            <a:r>
              <a:rPr lang="en-US" dirty="0"/>
              <a:t>Observation in ED </a:t>
            </a:r>
          </a:p>
          <a:p>
            <a:r>
              <a:rPr lang="en-US" dirty="0"/>
              <a:t>Let your allergist know about reaction </a:t>
            </a:r>
          </a:p>
          <a:p>
            <a:pPr marL="227012" lvl="1" indent="0">
              <a:buNone/>
            </a:pPr>
            <a:r>
              <a:rPr lang="en-US" dirty="0"/>
              <a:t>	** Telehealth video visit after reaction**</a:t>
            </a:r>
          </a:p>
          <a:p>
            <a:r>
              <a:rPr lang="en-US" dirty="0"/>
              <a:t>Manage fears and anxiety </a:t>
            </a:r>
          </a:p>
          <a:p>
            <a:r>
              <a:rPr lang="en-US" dirty="0"/>
              <a:t>Epi just as effective the next reaction </a:t>
            </a:r>
          </a:p>
        </p:txBody>
      </p:sp>
    </p:spTree>
    <p:extLst>
      <p:ext uri="{BB962C8B-B14F-4D97-AF65-F5344CB8AC3E}">
        <p14:creationId xmlns:p14="http://schemas.microsoft.com/office/powerpoint/2010/main" val="808299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FB899-51D3-D44F-B030-45731832B335}"/>
              </a:ext>
            </a:extLst>
          </p:cNvPr>
          <p:cNvSpPr>
            <a:spLocks noGrp="1"/>
          </p:cNvSpPr>
          <p:nvPr>
            <p:ph type="title"/>
          </p:nvPr>
        </p:nvSpPr>
        <p:spPr/>
        <p:txBody>
          <a:bodyPr/>
          <a:lstStyle/>
          <a:p>
            <a:r>
              <a:rPr lang="en-US" dirty="0"/>
              <a:t>Why Are Food Allergies Increasing? </a:t>
            </a:r>
          </a:p>
        </p:txBody>
      </p:sp>
      <p:sp>
        <p:nvSpPr>
          <p:cNvPr id="3" name="Content Placeholder 2">
            <a:extLst>
              <a:ext uri="{FF2B5EF4-FFF2-40B4-BE49-F238E27FC236}">
                <a16:creationId xmlns:a16="http://schemas.microsoft.com/office/drawing/2014/main" id="{77B33C1C-D55E-C845-8DE2-3397D0C37CDC}"/>
              </a:ext>
            </a:extLst>
          </p:cNvPr>
          <p:cNvSpPr>
            <a:spLocks noGrp="1"/>
          </p:cNvSpPr>
          <p:nvPr>
            <p:ph idx="1"/>
          </p:nvPr>
        </p:nvSpPr>
        <p:spPr/>
        <p:txBody>
          <a:bodyPr>
            <a:normAutofit/>
          </a:bodyPr>
          <a:lstStyle/>
          <a:p>
            <a:r>
              <a:rPr lang="en-US" dirty="0"/>
              <a:t>Late introduction of certain foods?</a:t>
            </a:r>
          </a:p>
          <a:p>
            <a:r>
              <a:rPr lang="en-US" dirty="0"/>
              <a:t>Hygiene hypothesis? </a:t>
            </a:r>
          </a:p>
          <a:p>
            <a:r>
              <a:rPr lang="en-US" dirty="0"/>
              <a:t>Dual allergen exposure hypothesis? </a:t>
            </a:r>
          </a:p>
          <a:p>
            <a:r>
              <a:rPr lang="en-US" dirty="0"/>
              <a:t>Increased use of antibiotics?</a:t>
            </a:r>
          </a:p>
          <a:p>
            <a:r>
              <a:rPr lang="en-US" dirty="0"/>
              <a:t>Increased use of antacids? </a:t>
            </a:r>
          </a:p>
          <a:p>
            <a:r>
              <a:rPr lang="en-US" dirty="0"/>
              <a:t>Increased use of antibacterial soaps/sanitizers? </a:t>
            </a:r>
          </a:p>
          <a:p>
            <a:r>
              <a:rPr lang="en-US" dirty="0"/>
              <a:t>Birth by cesarean section? </a:t>
            </a:r>
          </a:p>
          <a:p>
            <a:r>
              <a:rPr lang="en-US" dirty="0"/>
              <a:t>Differences in our microbiomes? </a:t>
            </a:r>
          </a:p>
          <a:p>
            <a:endParaRPr lang="en-US" dirty="0"/>
          </a:p>
          <a:p>
            <a:endParaRPr lang="en-US" dirty="0"/>
          </a:p>
          <a:p>
            <a:endParaRPr lang="en-US" dirty="0"/>
          </a:p>
        </p:txBody>
      </p:sp>
    </p:spTree>
    <p:extLst>
      <p:ext uri="{BB962C8B-B14F-4D97-AF65-F5344CB8AC3E}">
        <p14:creationId xmlns:p14="http://schemas.microsoft.com/office/powerpoint/2010/main" val="3444999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651BB-745A-904D-B231-CE5B095C9C97}"/>
              </a:ext>
            </a:extLst>
          </p:cNvPr>
          <p:cNvSpPr>
            <a:spLocks noGrp="1"/>
          </p:cNvSpPr>
          <p:nvPr>
            <p:ph type="title"/>
          </p:nvPr>
        </p:nvSpPr>
        <p:spPr/>
        <p:txBody>
          <a:bodyPr/>
          <a:lstStyle/>
          <a:p>
            <a:r>
              <a:rPr lang="en-US" dirty="0"/>
              <a:t>Treatment Options for Food Allergies </a:t>
            </a:r>
          </a:p>
        </p:txBody>
      </p:sp>
      <p:sp>
        <p:nvSpPr>
          <p:cNvPr id="3" name="Content Placeholder 2">
            <a:extLst>
              <a:ext uri="{FF2B5EF4-FFF2-40B4-BE49-F238E27FC236}">
                <a16:creationId xmlns:a16="http://schemas.microsoft.com/office/drawing/2014/main" id="{BDCAD0EF-D72C-364E-A678-20225FC4E17F}"/>
              </a:ext>
            </a:extLst>
          </p:cNvPr>
          <p:cNvSpPr>
            <a:spLocks noGrp="1"/>
          </p:cNvSpPr>
          <p:nvPr>
            <p:ph idx="1"/>
          </p:nvPr>
        </p:nvSpPr>
        <p:spPr/>
        <p:txBody>
          <a:bodyPr>
            <a:normAutofit/>
          </a:bodyPr>
          <a:lstStyle/>
          <a:p>
            <a:r>
              <a:rPr lang="en-US" dirty="0"/>
              <a:t>Is there a cure?</a:t>
            </a:r>
          </a:p>
          <a:p>
            <a:r>
              <a:rPr lang="en-US" dirty="0"/>
              <a:t>OIT experience in our clinic </a:t>
            </a:r>
          </a:p>
          <a:p>
            <a:r>
              <a:rPr lang="en-US" dirty="0"/>
              <a:t>OIT in research </a:t>
            </a:r>
          </a:p>
          <a:p>
            <a:r>
              <a:rPr lang="en-US" dirty="0"/>
              <a:t>Desensitization vs. Tolerance </a:t>
            </a:r>
          </a:p>
          <a:p>
            <a:r>
              <a:rPr lang="en-US" dirty="0"/>
              <a:t>Quality of Life </a:t>
            </a:r>
          </a:p>
          <a:p>
            <a:r>
              <a:rPr lang="en-US" dirty="0"/>
              <a:t>OIT vs. SLIT vs. EPIT </a:t>
            </a:r>
          </a:p>
        </p:txBody>
      </p:sp>
    </p:spTree>
    <p:extLst>
      <p:ext uri="{BB962C8B-B14F-4D97-AF65-F5344CB8AC3E}">
        <p14:creationId xmlns:p14="http://schemas.microsoft.com/office/powerpoint/2010/main" val="3373478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62C25-1483-1948-A374-80BBF8AF3AE6}"/>
              </a:ext>
            </a:extLst>
          </p:cNvPr>
          <p:cNvSpPr>
            <a:spLocks noGrp="1"/>
          </p:cNvSpPr>
          <p:nvPr>
            <p:ph type="title"/>
          </p:nvPr>
        </p:nvSpPr>
        <p:spPr>
          <a:xfrm>
            <a:off x="1600200" y="152400"/>
            <a:ext cx="7315200" cy="762000"/>
          </a:xfrm>
        </p:spPr>
        <p:txBody>
          <a:bodyPr/>
          <a:lstStyle/>
          <a:p>
            <a:br>
              <a:rPr lang="en-US" dirty="0"/>
            </a:br>
            <a:br>
              <a:rPr lang="en-US" dirty="0"/>
            </a:br>
            <a:r>
              <a:rPr lang="en-US" dirty="0"/>
              <a:t>(Future) Treatment Options for Food Allergy </a:t>
            </a:r>
          </a:p>
        </p:txBody>
      </p:sp>
      <p:sp>
        <p:nvSpPr>
          <p:cNvPr id="3" name="Content Placeholder 2">
            <a:extLst>
              <a:ext uri="{FF2B5EF4-FFF2-40B4-BE49-F238E27FC236}">
                <a16:creationId xmlns:a16="http://schemas.microsoft.com/office/drawing/2014/main" id="{4F7B7F17-C64D-8F49-B980-023458DC6A4B}"/>
              </a:ext>
            </a:extLst>
          </p:cNvPr>
          <p:cNvSpPr>
            <a:spLocks noGrp="1"/>
          </p:cNvSpPr>
          <p:nvPr>
            <p:ph sz="half" idx="1"/>
          </p:nvPr>
        </p:nvSpPr>
        <p:spPr/>
        <p:txBody>
          <a:bodyPr vert="horz" wrap="square" lIns="91440" tIns="45720" rIns="91440" bIns="45720" numCol="1" rtlCol="0" anchor="t" anchorCtr="0" compatLnSpc="1">
            <a:prstTxWarp prst="textNoShape">
              <a:avLst/>
            </a:prstTxWarp>
            <a:normAutofit fontScale="70000" lnSpcReduction="20000"/>
          </a:bodyPr>
          <a:lstStyle/>
          <a:p>
            <a:pPr marL="0" indent="0">
              <a:buNone/>
            </a:pPr>
            <a:r>
              <a:rPr lang="en-US" sz="2600" dirty="0"/>
              <a:t>Clinical trials - potential for entering clinical practice:</a:t>
            </a:r>
          </a:p>
          <a:p>
            <a:pPr marL="0" indent="0">
              <a:buNone/>
            </a:pPr>
            <a:endParaRPr lang="en-US" sz="2600" dirty="0"/>
          </a:p>
          <a:p>
            <a:pPr marL="0" indent="0">
              <a:buNone/>
            </a:pPr>
            <a:r>
              <a:rPr lang="en-US" sz="2600" dirty="0"/>
              <a:t>Allergen-specific </a:t>
            </a:r>
            <a:endParaRPr lang="en-US" sz="2600" dirty="0">
              <a:cs typeface="Arial"/>
            </a:endParaRPr>
          </a:p>
          <a:p>
            <a:r>
              <a:rPr lang="en-US" sz="2600" dirty="0"/>
              <a:t>Extensively heated milk or egg diet</a:t>
            </a:r>
          </a:p>
          <a:p>
            <a:r>
              <a:rPr lang="en-US" sz="2600" dirty="0"/>
              <a:t>Subcutaneous cross-immunotherapy with pollen </a:t>
            </a:r>
          </a:p>
          <a:p>
            <a:r>
              <a:rPr lang="en-US" sz="2600" dirty="0"/>
              <a:t>Milk OIT combined with anti-</a:t>
            </a:r>
            <a:r>
              <a:rPr lang="en-US" sz="2600" dirty="0" err="1"/>
              <a:t>IgE</a:t>
            </a:r>
            <a:r>
              <a:rPr lang="en-US" sz="2600" dirty="0"/>
              <a:t> (omalizumab)</a:t>
            </a:r>
          </a:p>
          <a:p>
            <a:endParaRPr lang="en-US" sz="2600" dirty="0"/>
          </a:p>
          <a:p>
            <a:pPr marL="0" indent="0">
              <a:buNone/>
            </a:pPr>
            <a:r>
              <a:rPr lang="en-US" sz="2600" dirty="0"/>
              <a:t>Allergen non-specific </a:t>
            </a:r>
          </a:p>
          <a:p>
            <a:r>
              <a:rPr lang="en-US" sz="2600" dirty="0"/>
              <a:t>Anti-</a:t>
            </a:r>
            <a:r>
              <a:rPr lang="en-US" sz="2600" dirty="0" err="1"/>
              <a:t>IgE</a:t>
            </a:r>
            <a:r>
              <a:rPr lang="en-US" sz="2600" dirty="0"/>
              <a:t> (omalizumab/Xolair) </a:t>
            </a:r>
          </a:p>
          <a:p>
            <a:r>
              <a:rPr lang="en-US" sz="2600" dirty="0"/>
              <a:t>Probiotics and prebiotics </a:t>
            </a:r>
          </a:p>
          <a:p>
            <a:r>
              <a:rPr lang="en-US" sz="2600" dirty="0"/>
              <a:t>Anti-IL-5</a:t>
            </a:r>
          </a:p>
          <a:p>
            <a:r>
              <a:rPr lang="en-US" sz="2600" dirty="0"/>
              <a:t>Chinese herbs </a:t>
            </a:r>
          </a:p>
          <a:p>
            <a:pPr lvl="1"/>
            <a:endParaRPr lang="en-US" dirty="0"/>
          </a:p>
        </p:txBody>
      </p:sp>
      <p:sp>
        <p:nvSpPr>
          <p:cNvPr id="4" name="Content Placeholder 3">
            <a:extLst>
              <a:ext uri="{FF2B5EF4-FFF2-40B4-BE49-F238E27FC236}">
                <a16:creationId xmlns:a16="http://schemas.microsoft.com/office/drawing/2014/main" id="{FDA69D77-93AB-9F48-80FC-B894347064D9}"/>
              </a:ext>
            </a:extLst>
          </p:cNvPr>
          <p:cNvSpPr>
            <a:spLocks noGrp="1"/>
          </p:cNvSpPr>
          <p:nvPr>
            <p:ph sz="half" idx="2"/>
          </p:nvPr>
        </p:nvSpPr>
        <p:spPr/>
        <p:txBody>
          <a:bodyPr>
            <a:normAutofit fontScale="70000" lnSpcReduction="20000"/>
          </a:bodyPr>
          <a:lstStyle/>
          <a:p>
            <a:pPr marL="0" indent="0">
              <a:buNone/>
            </a:pPr>
            <a:r>
              <a:rPr lang="en-US" sz="2500" dirty="0"/>
              <a:t>Preclinical studies:</a:t>
            </a:r>
          </a:p>
          <a:p>
            <a:pPr marL="0" indent="0">
              <a:buNone/>
            </a:pPr>
            <a:endParaRPr lang="en-US" sz="2500" dirty="0"/>
          </a:p>
          <a:p>
            <a:r>
              <a:rPr lang="en-US" sz="2500" dirty="0"/>
              <a:t>Peptide IT</a:t>
            </a:r>
          </a:p>
          <a:p>
            <a:r>
              <a:rPr lang="en-US" sz="2500" dirty="0"/>
              <a:t>TLR-9 agonist</a:t>
            </a:r>
          </a:p>
          <a:p>
            <a:r>
              <a:rPr lang="en-US" sz="2500" dirty="0"/>
              <a:t>Heat-killed E. coli expressing modified Ara H 1,2,3 rectal vaccine </a:t>
            </a:r>
            <a:endParaRPr lang="en-US" sz="2500" dirty="0">
              <a:cs typeface="Arial"/>
            </a:endParaRPr>
          </a:p>
          <a:p>
            <a:endParaRPr lang="en-US" dirty="0"/>
          </a:p>
        </p:txBody>
      </p:sp>
    </p:spTree>
    <p:extLst>
      <p:ext uri="{BB962C8B-B14F-4D97-AF65-F5344CB8AC3E}">
        <p14:creationId xmlns:p14="http://schemas.microsoft.com/office/powerpoint/2010/main" val="3568072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B1F-C284-F640-B496-7AC61BE7D355}"/>
              </a:ext>
            </a:extLst>
          </p:cNvPr>
          <p:cNvSpPr>
            <a:spLocks noGrp="1"/>
          </p:cNvSpPr>
          <p:nvPr>
            <p:ph type="title"/>
          </p:nvPr>
        </p:nvSpPr>
        <p:spPr/>
        <p:txBody>
          <a:bodyPr>
            <a:normAutofit/>
          </a:bodyPr>
          <a:lstStyle/>
          <a:p>
            <a:r>
              <a:rPr lang="en-US" dirty="0"/>
              <a:t>Can my child outgrow their food allergy?</a:t>
            </a:r>
          </a:p>
        </p:txBody>
      </p:sp>
      <p:sp>
        <p:nvSpPr>
          <p:cNvPr id="3" name="Content Placeholder 2">
            <a:extLst>
              <a:ext uri="{FF2B5EF4-FFF2-40B4-BE49-F238E27FC236}">
                <a16:creationId xmlns:a16="http://schemas.microsoft.com/office/drawing/2014/main" id="{28AD6AB0-D48E-1E43-B140-480D53B0DBAC}"/>
              </a:ext>
            </a:extLst>
          </p:cNvPr>
          <p:cNvSpPr>
            <a:spLocks noGrp="1"/>
          </p:cNvSpPr>
          <p:nvPr>
            <p:ph idx="1"/>
          </p:nvPr>
        </p:nvSpPr>
        <p:spPr/>
        <p:txBody>
          <a:bodyPr>
            <a:normAutofit/>
          </a:bodyPr>
          <a:lstStyle/>
          <a:p>
            <a:r>
              <a:rPr lang="en-US" dirty="0"/>
              <a:t>Cow’s milk - 85% outgrow by 8 </a:t>
            </a:r>
            <a:r>
              <a:rPr lang="en-US" dirty="0" err="1"/>
              <a:t>yrs</a:t>
            </a:r>
            <a:endParaRPr lang="en-US" dirty="0"/>
          </a:p>
          <a:p>
            <a:endParaRPr lang="en-US" dirty="0"/>
          </a:p>
          <a:p>
            <a:r>
              <a:rPr lang="en-US" dirty="0"/>
              <a:t>Egg - 66% outgrow after 5 </a:t>
            </a:r>
            <a:r>
              <a:rPr lang="en-US" dirty="0" err="1"/>
              <a:t>yrs</a:t>
            </a:r>
            <a:endParaRPr lang="en-US" dirty="0"/>
          </a:p>
          <a:p>
            <a:endParaRPr lang="en-US" dirty="0"/>
          </a:p>
          <a:p>
            <a:r>
              <a:rPr lang="en-US" dirty="0"/>
              <a:t>Peanut - 20% may outgrow (8% may recur)</a:t>
            </a:r>
          </a:p>
          <a:p>
            <a:endParaRPr lang="en-US" dirty="0"/>
          </a:p>
          <a:p>
            <a:r>
              <a:rPr lang="en-US" dirty="0"/>
              <a:t>Tree nut and seafood typically persist</a:t>
            </a:r>
          </a:p>
          <a:p>
            <a:endParaRPr lang="en-US" dirty="0"/>
          </a:p>
        </p:txBody>
      </p:sp>
    </p:spTree>
    <p:extLst>
      <p:ext uri="{BB962C8B-B14F-4D97-AF65-F5344CB8AC3E}">
        <p14:creationId xmlns:p14="http://schemas.microsoft.com/office/powerpoint/2010/main" val="335215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4577-C276-FF4A-942B-42111C0CBD49}"/>
              </a:ext>
            </a:extLst>
          </p:cNvPr>
          <p:cNvSpPr>
            <a:spLocks noGrp="1"/>
          </p:cNvSpPr>
          <p:nvPr>
            <p:ph type="title"/>
          </p:nvPr>
        </p:nvSpPr>
        <p:spPr/>
        <p:txBody>
          <a:bodyPr/>
          <a:lstStyle/>
          <a:p>
            <a:r>
              <a:rPr lang="en-US" dirty="0"/>
              <a:t>Can we prevent food allergy?</a:t>
            </a:r>
          </a:p>
        </p:txBody>
      </p:sp>
      <p:sp>
        <p:nvSpPr>
          <p:cNvPr id="3" name="Content Placeholder 2">
            <a:extLst>
              <a:ext uri="{FF2B5EF4-FFF2-40B4-BE49-F238E27FC236}">
                <a16:creationId xmlns:a16="http://schemas.microsoft.com/office/drawing/2014/main" id="{B96867A1-B222-9449-8537-42D6F5B1DA75}"/>
              </a:ext>
            </a:extLst>
          </p:cNvPr>
          <p:cNvSpPr>
            <a:spLocks noGrp="1"/>
          </p:cNvSpPr>
          <p:nvPr>
            <p:ph idx="1"/>
          </p:nvPr>
        </p:nvSpPr>
        <p:spPr>
          <a:xfrm>
            <a:off x="198444" y="1676400"/>
            <a:ext cx="8748530" cy="4114799"/>
          </a:xfrm>
        </p:spPr>
        <p:txBody>
          <a:bodyPr>
            <a:normAutofit fontScale="92500" lnSpcReduction="10000"/>
          </a:bodyPr>
          <a:lstStyle/>
          <a:p>
            <a:pPr marL="0" indent="0">
              <a:buNone/>
            </a:pPr>
            <a:r>
              <a:rPr lang="en-US" sz="2400" dirty="0"/>
              <a:t>Emerging evidence suggests:</a:t>
            </a:r>
          </a:p>
          <a:p>
            <a:endParaRPr lang="en-US" sz="2400" dirty="0"/>
          </a:p>
          <a:p>
            <a:r>
              <a:rPr lang="en-US" sz="2400" dirty="0"/>
              <a:t>Less use of drying soaps/ detergents and more use of nonallergenic moisturizers </a:t>
            </a:r>
            <a:r>
              <a:rPr lang="en-US" sz="2400" dirty="0">
                <a:sym typeface="Wingdings" pitchFamily="2" charset="2"/>
              </a:rPr>
              <a:t> </a:t>
            </a:r>
            <a:r>
              <a:rPr lang="en-US" sz="2400" dirty="0"/>
              <a:t>optimization of early life skin barrier function </a:t>
            </a:r>
          </a:p>
          <a:p>
            <a:endParaRPr lang="en-US" sz="2400" dirty="0"/>
          </a:p>
          <a:p>
            <a:r>
              <a:rPr lang="en-US" sz="2400" dirty="0"/>
              <a:t>Solid introduction: Infants should be introduced to solids ~ 4-6 months irrespective of family history</a:t>
            </a:r>
          </a:p>
          <a:p>
            <a:pPr lvl="1"/>
            <a:r>
              <a:rPr lang="en-US" sz="2400" dirty="0"/>
              <a:t>Allergenic solids do not need to be avoided by infants when solids are introduced</a:t>
            </a:r>
          </a:p>
          <a:p>
            <a:pPr lvl="1"/>
            <a:r>
              <a:rPr lang="en-US" sz="2400" dirty="0"/>
              <a:t>Allergenic solids do not need to be avoided by mothers when breastfeeding</a:t>
            </a:r>
          </a:p>
        </p:txBody>
      </p:sp>
    </p:spTree>
    <p:extLst>
      <p:ext uri="{BB962C8B-B14F-4D97-AF65-F5344CB8AC3E}">
        <p14:creationId xmlns:p14="http://schemas.microsoft.com/office/powerpoint/2010/main" val="2431535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462CD-81EE-6B4A-A9EE-68B096C7FCB7}"/>
              </a:ext>
            </a:extLst>
          </p:cNvPr>
          <p:cNvSpPr>
            <a:spLocks noGrp="1"/>
          </p:cNvSpPr>
          <p:nvPr>
            <p:ph type="title"/>
          </p:nvPr>
        </p:nvSpPr>
        <p:spPr/>
        <p:txBody>
          <a:bodyPr/>
          <a:lstStyle/>
          <a:p>
            <a:r>
              <a:rPr lang="en-US" dirty="0"/>
              <a:t>Can we prevent food allergy?</a:t>
            </a:r>
          </a:p>
        </p:txBody>
      </p:sp>
      <p:sp>
        <p:nvSpPr>
          <p:cNvPr id="3" name="Content Placeholder 2">
            <a:extLst>
              <a:ext uri="{FF2B5EF4-FFF2-40B4-BE49-F238E27FC236}">
                <a16:creationId xmlns:a16="http://schemas.microsoft.com/office/drawing/2014/main" id="{1EC752C4-62BF-9B48-B536-AD4069F7D447}"/>
              </a:ext>
            </a:extLst>
          </p:cNvPr>
          <p:cNvSpPr>
            <a:spLocks noGrp="1"/>
          </p:cNvSpPr>
          <p:nvPr>
            <p:ph idx="1"/>
          </p:nvPr>
        </p:nvSpPr>
        <p:spPr/>
        <p:txBody>
          <a:bodyPr vert="horz" wrap="square" lIns="91440" tIns="45720" rIns="91440" bIns="45720" numCol="1" rtlCol="0" anchor="t" anchorCtr="0" compatLnSpc="1">
            <a:prstTxWarp prst="textNoShape">
              <a:avLst/>
            </a:prstTxWarp>
            <a:normAutofit/>
          </a:bodyPr>
          <a:lstStyle/>
          <a:p>
            <a:r>
              <a:rPr lang="en-US" dirty="0"/>
              <a:t>Human milk should be the first and most important source of nutrition for infants</a:t>
            </a:r>
          </a:p>
          <a:p>
            <a:endParaRPr lang="en-US" dirty="0"/>
          </a:p>
          <a:p>
            <a:r>
              <a:rPr lang="en-US" dirty="0"/>
              <a:t>Human milk influences many physiological systems and promotes normal gut colonization</a:t>
            </a:r>
          </a:p>
          <a:p>
            <a:endParaRPr lang="en-US" dirty="0"/>
          </a:p>
          <a:p>
            <a:r>
              <a:rPr lang="en-US" dirty="0"/>
              <a:t>However, its role in protection against food allergy risk remains unclear</a:t>
            </a:r>
          </a:p>
          <a:p>
            <a:endParaRPr lang="en-US" dirty="0"/>
          </a:p>
        </p:txBody>
      </p:sp>
    </p:spTree>
    <p:extLst>
      <p:ext uri="{BB962C8B-B14F-4D97-AF65-F5344CB8AC3E}">
        <p14:creationId xmlns:p14="http://schemas.microsoft.com/office/powerpoint/2010/main" val="1029243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E746E-CEF0-B44D-8B01-BBBAB386AD05}"/>
              </a:ext>
            </a:extLst>
          </p:cNvPr>
          <p:cNvSpPr>
            <a:spLocks noGrp="1"/>
          </p:cNvSpPr>
          <p:nvPr>
            <p:ph type="title"/>
          </p:nvPr>
        </p:nvSpPr>
        <p:spPr/>
        <p:txBody>
          <a:bodyPr/>
          <a:lstStyle/>
          <a:p>
            <a:r>
              <a:rPr lang="en-US" dirty="0"/>
              <a:t>Can we prevent food allergy?</a:t>
            </a:r>
          </a:p>
        </p:txBody>
      </p:sp>
      <p:sp>
        <p:nvSpPr>
          <p:cNvPr id="3" name="Content Placeholder 2">
            <a:extLst>
              <a:ext uri="{FF2B5EF4-FFF2-40B4-BE49-F238E27FC236}">
                <a16:creationId xmlns:a16="http://schemas.microsoft.com/office/drawing/2014/main" id="{BD399D17-3701-ED41-B042-2016B63F386A}"/>
              </a:ext>
            </a:extLst>
          </p:cNvPr>
          <p:cNvSpPr>
            <a:spLocks noGrp="1"/>
          </p:cNvSpPr>
          <p:nvPr>
            <p:ph idx="1"/>
          </p:nvPr>
        </p:nvSpPr>
        <p:spPr/>
        <p:txBody>
          <a:bodyPr>
            <a:normAutofit/>
          </a:bodyPr>
          <a:lstStyle/>
          <a:p>
            <a:r>
              <a:rPr lang="en-US" dirty="0"/>
              <a:t>Modified/hypoallergenic </a:t>
            </a:r>
            <a:r>
              <a:rPr lang="en-US" b="1" dirty="0"/>
              <a:t>formula</a:t>
            </a:r>
            <a:r>
              <a:rPr lang="en-US" dirty="0"/>
              <a:t> for infants: premature recommendation – not enough data </a:t>
            </a:r>
          </a:p>
          <a:p>
            <a:endParaRPr lang="en-US" dirty="0"/>
          </a:p>
          <a:p>
            <a:r>
              <a:rPr lang="en-US" b="1" dirty="0"/>
              <a:t>Probiotics or prebiotics</a:t>
            </a:r>
            <a:r>
              <a:rPr lang="en-US" dirty="0"/>
              <a:t>: Insufficient data re: protection against food allergy</a:t>
            </a:r>
          </a:p>
          <a:p>
            <a:endParaRPr lang="en-US" dirty="0"/>
          </a:p>
          <a:p>
            <a:r>
              <a:rPr lang="en-US" b="1" dirty="0"/>
              <a:t>Vitamin D </a:t>
            </a:r>
            <a:r>
              <a:rPr lang="en-US" dirty="0"/>
              <a:t>as a prevention or treatment for FA: Insufficient evidence</a:t>
            </a:r>
          </a:p>
          <a:p>
            <a:endParaRPr lang="en-US" dirty="0"/>
          </a:p>
          <a:p>
            <a:endParaRPr lang="en-US" dirty="0"/>
          </a:p>
        </p:txBody>
      </p:sp>
    </p:spTree>
    <p:extLst>
      <p:ext uri="{BB962C8B-B14F-4D97-AF65-F5344CB8AC3E}">
        <p14:creationId xmlns:p14="http://schemas.microsoft.com/office/powerpoint/2010/main" val="908493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825EA-5673-1D4F-A26C-0E75A174E397}"/>
              </a:ext>
            </a:extLst>
          </p:cNvPr>
          <p:cNvSpPr>
            <a:spLocks noGrp="1"/>
          </p:cNvSpPr>
          <p:nvPr>
            <p:ph type="title"/>
          </p:nvPr>
        </p:nvSpPr>
        <p:spPr/>
        <p:txBody>
          <a:bodyPr>
            <a:normAutofit fontScale="90000"/>
          </a:bodyPr>
          <a:lstStyle/>
          <a:p>
            <a:r>
              <a:rPr lang="en-US" dirty="0"/>
              <a:t>Diagnosis of Food Allergy in Younger Siblings </a:t>
            </a:r>
          </a:p>
        </p:txBody>
      </p:sp>
      <p:sp>
        <p:nvSpPr>
          <p:cNvPr id="3" name="Content Placeholder 2">
            <a:extLst>
              <a:ext uri="{FF2B5EF4-FFF2-40B4-BE49-F238E27FC236}">
                <a16:creationId xmlns:a16="http://schemas.microsoft.com/office/drawing/2014/main" id="{2C967C1F-9B2A-9648-A06C-B01F581E5E78}"/>
              </a:ext>
            </a:extLst>
          </p:cNvPr>
          <p:cNvSpPr>
            <a:spLocks noGrp="1"/>
          </p:cNvSpPr>
          <p:nvPr>
            <p:ph idx="1"/>
          </p:nvPr>
        </p:nvSpPr>
        <p:spPr/>
        <p:txBody>
          <a:bodyPr/>
          <a:lstStyle/>
          <a:p>
            <a:r>
              <a:rPr lang="en-US" dirty="0"/>
              <a:t>To test or not to test?</a:t>
            </a:r>
          </a:p>
          <a:p>
            <a:endParaRPr lang="en-US" dirty="0"/>
          </a:p>
          <a:p>
            <a:r>
              <a:rPr lang="en-US" dirty="0"/>
              <a:t>Beware of false positives</a:t>
            </a:r>
          </a:p>
          <a:p>
            <a:endParaRPr lang="en-US" dirty="0"/>
          </a:p>
          <a:p>
            <a:r>
              <a:rPr lang="en-US" dirty="0"/>
              <a:t>Oral food challenges (OFCs) should be routine if any question  </a:t>
            </a:r>
          </a:p>
        </p:txBody>
      </p:sp>
    </p:spTree>
    <p:extLst>
      <p:ext uri="{BB962C8B-B14F-4D97-AF65-F5344CB8AC3E}">
        <p14:creationId xmlns:p14="http://schemas.microsoft.com/office/powerpoint/2010/main" val="1309662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D3F22-2A45-834F-B2C9-25120F511C5F}"/>
              </a:ext>
            </a:extLst>
          </p:cNvPr>
          <p:cNvSpPr>
            <a:spLocks noGrp="1"/>
          </p:cNvSpPr>
          <p:nvPr>
            <p:ph type="title"/>
          </p:nvPr>
        </p:nvSpPr>
        <p:spPr/>
        <p:txBody>
          <a:bodyPr>
            <a:normAutofit/>
          </a:bodyPr>
          <a:lstStyle/>
          <a:p>
            <a:r>
              <a:rPr lang="en-US" dirty="0"/>
              <a:t>My Child Has A Food Allergy – Now What?</a:t>
            </a:r>
          </a:p>
        </p:txBody>
      </p:sp>
      <p:sp>
        <p:nvSpPr>
          <p:cNvPr id="3" name="Content Placeholder 2">
            <a:extLst>
              <a:ext uri="{FF2B5EF4-FFF2-40B4-BE49-F238E27FC236}">
                <a16:creationId xmlns:a16="http://schemas.microsoft.com/office/drawing/2014/main" id="{2C2380FE-2FC2-804A-A009-B3C4021AF867}"/>
              </a:ext>
            </a:extLst>
          </p:cNvPr>
          <p:cNvSpPr>
            <a:spLocks noGrp="1"/>
          </p:cNvSpPr>
          <p:nvPr>
            <p:ph idx="1"/>
          </p:nvPr>
        </p:nvSpPr>
        <p:spPr/>
        <p:txBody>
          <a:bodyPr>
            <a:normAutofit/>
          </a:bodyPr>
          <a:lstStyle/>
          <a:p>
            <a:r>
              <a:rPr lang="en-US" dirty="0"/>
              <a:t>It’s not your fault </a:t>
            </a:r>
          </a:p>
          <a:p>
            <a:endParaRPr lang="en-US" dirty="0"/>
          </a:p>
          <a:p>
            <a:r>
              <a:rPr lang="en-US" dirty="0"/>
              <a:t>It’s not your fault</a:t>
            </a:r>
          </a:p>
          <a:p>
            <a:endParaRPr lang="en-US" dirty="0"/>
          </a:p>
          <a:p>
            <a:r>
              <a:rPr lang="en-US" dirty="0"/>
              <a:t>It’s not your fault </a:t>
            </a:r>
          </a:p>
          <a:p>
            <a:endParaRPr lang="en-US" dirty="0"/>
          </a:p>
          <a:p>
            <a:r>
              <a:rPr lang="en-US" dirty="0"/>
              <a:t>And… You are not alone!!</a:t>
            </a:r>
          </a:p>
        </p:txBody>
      </p:sp>
    </p:spTree>
    <p:extLst>
      <p:ext uri="{BB962C8B-B14F-4D97-AF65-F5344CB8AC3E}">
        <p14:creationId xmlns:p14="http://schemas.microsoft.com/office/powerpoint/2010/main" val="373206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79B4D-884B-8244-8C7A-3304C12EF2AA}"/>
              </a:ext>
            </a:extLst>
          </p:cNvPr>
          <p:cNvSpPr>
            <a:spLocks noGrp="1"/>
          </p:cNvSpPr>
          <p:nvPr>
            <p:ph type="title"/>
          </p:nvPr>
        </p:nvSpPr>
        <p:spPr/>
        <p:txBody>
          <a:bodyPr/>
          <a:lstStyle/>
          <a:p>
            <a:r>
              <a:rPr lang="en-US" dirty="0"/>
              <a:t>Common questions	</a:t>
            </a:r>
          </a:p>
        </p:txBody>
      </p:sp>
      <p:sp>
        <p:nvSpPr>
          <p:cNvPr id="3" name="Content Placeholder 2">
            <a:extLst>
              <a:ext uri="{FF2B5EF4-FFF2-40B4-BE49-F238E27FC236}">
                <a16:creationId xmlns:a16="http://schemas.microsoft.com/office/drawing/2014/main" id="{21CFE4AC-8ADE-DA46-B6D5-465D7699B4E2}"/>
              </a:ext>
            </a:extLst>
          </p:cNvPr>
          <p:cNvSpPr>
            <a:spLocks noGrp="1"/>
          </p:cNvSpPr>
          <p:nvPr>
            <p:ph idx="1"/>
          </p:nvPr>
        </p:nvSpPr>
        <p:spPr/>
        <p:txBody>
          <a:bodyPr>
            <a:normAutofit fontScale="92500" lnSpcReduction="20000"/>
          </a:bodyPr>
          <a:lstStyle/>
          <a:p>
            <a:r>
              <a:rPr lang="en-US" b="1" dirty="0"/>
              <a:t>Daycare/school </a:t>
            </a:r>
            <a:r>
              <a:rPr lang="en-US" dirty="0"/>
              <a:t>– do I need to move my child to a nut-free environment?</a:t>
            </a:r>
          </a:p>
          <a:p>
            <a:endParaRPr lang="en-US" dirty="0"/>
          </a:p>
          <a:p>
            <a:r>
              <a:rPr lang="en-US" b="1" dirty="0"/>
              <a:t>Flying</a:t>
            </a:r>
            <a:r>
              <a:rPr lang="en-US" dirty="0"/>
              <a:t> with food allergies? </a:t>
            </a:r>
          </a:p>
          <a:p>
            <a:endParaRPr lang="en-US" dirty="0"/>
          </a:p>
          <a:p>
            <a:r>
              <a:rPr lang="en-US" dirty="0"/>
              <a:t>Can my child get a </a:t>
            </a:r>
            <a:r>
              <a:rPr lang="en-US" b="1" dirty="0"/>
              <a:t>flu shot </a:t>
            </a:r>
            <a:r>
              <a:rPr lang="en-US" dirty="0"/>
              <a:t>if he/she is allergic to eggs?</a:t>
            </a:r>
          </a:p>
          <a:p>
            <a:endParaRPr lang="en-US" dirty="0"/>
          </a:p>
          <a:p>
            <a:r>
              <a:rPr lang="en-US" dirty="0"/>
              <a:t>Biphasic reactions / Do I really have to go the hospital if I use my Epi?</a:t>
            </a:r>
          </a:p>
          <a:p>
            <a:endParaRPr lang="en-US" dirty="0"/>
          </a:p>
          <a:p>
            <a:r>
              <a:rPr lang="en-US" dirty="0"/>
              <a:t>Cross-reactivity of allergens? Tree nuts, PN/TN, PN/Legumes, milk/soy, milk/beef, cashew/mango, fish </a:t>
            </a:r>
          </a:p>
        </p:txBody>
      </p:sp>
    </p:spTree>
    <p:extLst>
      <p:ext uri="{BB962C8B-B14F-4D97-AF65-F5344CB8AC3E}">
        <p14:creationId xmlns:p14="http://schemas.microsoft.com/office/powerpoint/2010/main" val="811900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89BDD-DAB9-4B48-B3A1-F416E3B5B8AF}"/>
              </a:ext>
            </a:extLst>
          </p:cNvPr>
          <p:cNvSpPr>
            <a:spLocks noGrp="1"/>
          </p:cNvSpPr>
          <p:nvPr>
            <p:ph type="title"/>
          </p:nvPr>
        </p:nvSpPr>
        <p:spPr/>
        <p:txBody>
          <a:bodyPr/>
          <a:lstStyle/>
          <a:p>
            <a:r>
              <a:rPr lang="en-US" dirty="0"/>
              <a:t>Cross-reactivity </a:t>
            </a:r>
          </a:p>
        </p:txBody>
      </p:sp>
      <p:pic>
        <p:nvPicPr>
          <p:cNvPr id="4" name="Picture 2">
            <a:extLst>
              <a:ext uri="{FF2B5EF4-FFF2-40B4-BE49-F238E27FC236}">
                <a16:creationId xmlns:a16="http://schemas.microsoft.com/office/drawing/2014/main" id="{4121D39E-566F-D346-B8FB-4A1D777BA04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72000" y="152400"/>
            <a:ext cx="4056177" cy="6311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316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9971-4ABF-7141-9A84-76E6F25C6F54}"/>
              </a:ext>
            </a:extLst>
          </p:cNvPr>
          <p:cNvSpPr>
            <a:spLocks noGrp="1"/>
          </p:cNvSpPr>
          <p:nvPr>
            <p:ph type="title"/>
          </p:nvPr>
        </p:nvSpPr>
        <p:spPr/>
        <p:txBody>
          <a:bodyPr/>
          <a:lstStyle/>
          <a:p>
            <a:r>
              <a:rPr lang="en-US" dirty="0"/>
              <a:t>Online resources </a:t>
            </a:r>
          </a:p>
        </p:txBody>
      </p:sp>
      <p:sp>
        <p:nvSpPr>
          <p:cNvPr id="3" name="Content Placeholder 2">
            <a:extLst>
              <a:ext uri="{FF2B5EF4-FFF2-40B4-BE49-F238E27FC236}">
                <a16:creationId xmlns:a16="http://schemas.microsoft.com/office/drawing/2014/main" id="{00E4CB22-249A-6545-AA6B-6158C1A9B614}"/>
              </a:ext>
            </a:extLst>
          </p:cNvPr>
          <p:cNvSpPr>
            <a:spLocks noGrp="1"/>
          </p:cNvSpPr>
          <p:nvPr>
            <p:ph idx="1"/>
          </p:nvPr>
        </p:nvSpPr>
        <p:spPr/>
        <p:txBody>
          <a:bodyPr>
            <a:normAutofit fontScale="92500"/>
          </a:bodyPr>
          <a:lstStyle/>
          <a:p>
            <a:r>
              <a:rPr lang="en-US" dirty="0"/>
              <a:t>FARE website </a:t>
            </a:r>
          </a:p>
          <a:p>
            <a:r>
              <a:rPr lang="en-US" dirty="0"/>
              <a:t>Kids with Food Allergies </a:t>
            </a:r>
          </a:p>
          <a:p>
            <a:r>
              <a:rPr lang="en-US" dirty="0"/>
              <a:t>American Academy of Allergy, Asthma and Immunology (AAAAI)</a:t>
            </a:r>
          </a:p>
          <a:p>
            <a:r>
              <a:rPr lang="en-US" dirty="0"/>
              <a:t>American College of Allergy, Asthma, and Immunology (ACAAI)</a:t>
            </a:r>
          </a:p>
          <a:p>
            <a:r>
              <a:rPr lang="en-US" dirty="0" err="1"/>
              <a:t>Allermates</a:t>
            </a:r>
            <a:r>
              <a:rPr lang="en-US" dirty="0"/>
              <a:t> – Food allergy bracelets, medicine cases, activity books, etc. </a:t>
            </a:r>
          </a:p>
          <a:p>
            <a:r>
              <a:rPr lang="en-US" dirty="0"/>
              <a:t>Living Confidently with Food Allergy </a:t>
            </a:r>
          </a:p>
          <a:p>
            <a:r>
              <a:rPr lang="en-US" dirty="0"/>
              <a:t>Nationwide Children’s Hospital Allergy and Asthma blog </a:t>
            </a:r>
          </a:p>
          <a:p>
            <a:endParaRPr lang="en-US" dirty="0"/>
          </a:p>
          <a:p>
            <a:endParaRPr lang="en-US" dirty="0"/>
          </a:p>
        </p:txBody>
      </p:sp>
    </p:spTree>
    <p:extLst>
      <p:ext uri="{BB962C8B-B14F-4D97-AF65-F5344CB8AC3E}">
        <p14:creationId xmlns:p14="http://schemas.microsoft.com/office/powerpoint/2010/main" val="3793872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0E037-269B-0B4F-BD34-CC285A3AB7CE}"/>
              </a:ext>
            </a:extLst>
          </p:cNvPr>
          <p:cNvSpPr>
            <a:spLocks noGrp="1"/>
          </p:cNvSpPr>
          <p:nvPr>
            <p:ph type="title"/>
          </p:nvPr>
        </p:nvSpPr>
        <p:spPr/>
        <p:txBody>
          <a:bodyPr/>
          <a:lstStyle/>
          <a:p>
            <a:r>
              <a:rPr lang="en-US" dirty="0"/>
              <a:t>Offline resources </a:t>
            </a:r>
          </a:p>
        </p:txBody>
      </p:sp>
      <p:sp>
        <p:nvSpPr>
          <p:cNvPr id="3" name="Content Placeholder 2">
            <a:extLst>
              <a:ext uri="{FF2B5EF4-FFF2-40B4-BE49-F238E27FC236}">
                <a16:creationId xmlns:a16="http://schemas.microsoft.com/office/drawing/2014/main" id="{899E6F42-8055-7846-A273-7BFF65EF75FA}"/>
              </a:ext>
            </a:extLst>
          </p:cNvPr>
          <p:cNvSpPr>
            <a:spLocks noGrp="1"/>
          </p:cNvSpPr>
          <p:nvPr>
            <p:ph idx="1"/>
          </p:nvPr>
        </p:nvSpPr>
        <p:spPr/>
        <p:txBody>
          <a:bodyPr/>
          <a:lstStyle/>
          <a:p>
            <a:r>
              <a:rPr lang="en-US" dirty="0"/>
              <a:t>Your physician</a:t>
            </a:r>
          </a:p>
          <a:p>
            <a:r>
              <a:rPr lang="en-US" dirty="0"/>
              <a:t>Your (educated) support system </a:t>
            </a:r>
          </a:p>
          <a:p>
            <a:r>
              <a:rPr lang="en-US" dirty="0"/>
              <a:t>FARE Live Events</a:t>
            </a:r>
          </a:p>
          <a:p>
            <a:pPr lvl="1"/>
            <a:r>
              <a:rPr lang="en-US" dirty="0"/>
              <a:t>Walks </a:t>
            </a:r>
          </a:p>
          <a:p>
            <a:pPr lvl="1"/>
            <a:r>
              <a:rPr lang="en-US" dirty="0"/>
              <a:t>Conferences</a:t>
            </a:r>
          </a:p>
          <a:p>
            <a:pPr lvl="1"/>
            <a:r>
              <a:rPr lang="en-US" dirty="0"/>
              <a:t>Summits  </a:t>
            </a:r>
          </a:p>
        </p:txBody>
      </p:sp>
    </p:spTree>
    <p:extLst>
      <p:ext uri="{BB962C8B-B14F-4D97-AF65-F5344CB8AC3E}">
        <p14:creationId xmlns:p14="http://schemas.microsoft.com/office/powerpoint/2010/main" val="3445678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88994" y="2239911"/>
            <a:ext cx="6270734" cy="1415846"/>
          </a:xfrm>
          <a:prstGeom prst="rect">
            <a:avLst/>
          </a:prstGeom>
        </p:spPr>
        <p:txBody>
          <a:bodyPr vert="horz" lIns="68580" tIns="34290" rIns="68580" bIns="34290" rtlCol="0" anchor="b" anchorCtr="0">
            <a:noAutofit/>
          </a:bodyPr>
          <a:lstStyle>
            <a:lvl1pPr algn="l" defTabSz="457200" rtl="0" eaLnBrk="1" latinLnBrk="0" hangingPunct="1">
              <a:spcBef>
                <a:spcPct val="0"/>
              </a:spcBef>
              <a:buNone/>
              <a:defRPr sz="3600" b="0" i="0" kern="1200" cap="none">
                <a:solidFill>
                  <a:srgbClr val="009AA6"/>
                </a:solidFill>
                <a:latin typeface="Franklin Gothic Medium"/>
                <a:ea typeface="+mj-ea"/>
                <a:cs typeface="Franklin Gothic Medium"/>
              </a:defRPr>
            </a:lvl1pPr>
          </a:lstStyle>
          <a:p>
            <a:r>
              <a:rPr lang="en-US" sz="8800" dirty="0"/>
              <a:t>Question &amp; Answer</a:t>
            </a:r>
            <a:endParaRPr lang="en-US" sz="8000" dirty="0"/>
          </a:p>
        </p:txBody>
      </p:sp>
      <p:sp>
        <p:nvSpPr>
          <p:cNvPr id="6" name="Text Placeholder 2"/>
          <p:cNvSpPr txBox="1">
            <a:spLocks/>
          </p:cNvSpPr>
          <p:nvPr/>
        </p:nvSpPr>
        <p:spPr>
          <a:xfrm>
            <a:off x="1388994" y="2926340"/>
            <a:ext cx="4596170" cy="729417"/>
          </a:xfrm>
          <a:prstGeom prst="rect">
            <a:avLst/>
          </a:prstGeom>
        </p:spPr>
        <p:txBody>
          <a:bodyPr vert="horz" lIns="68580" tIns="34290" rIns="68580" bIns="34290" rtlCol="0" anchor="t">
            <a:normAutofit/>
          </a:bodyPr>
          <a:lstStyle>
            <a:lvl1pPr marL="0" indent="0" algn="l" defTabSz="457200" rtl="0" eaLnBrk="1" latinLnBrk="0" hangingPunct="1">
              <a:spcBef>
                <a:spcPct val="20000"/>
              </a:spcBef>
              <a:buClr>
                <a:srgbClr val="009AA6"/>
              </a:buClr>
              <a:buFont typeface="Wingdings" charset="2"/>
              <a:buNone/>
              <a:defRPr sz="2000" b="1" kern="1200">
                <a:solidFill>
                  <a:schemeClr val="tx2"/>
                </a:solidFill>
                <a:latin typeface="Franklin Gothic Book"/>
                <a:ea typeface="+mn-ea"/>
                <a:cs typeface="Franklin Gothic Book"/>
              </a:defRPr>
            </a:lvl1pPr>
            <a:lvl2pPr marL="457200" indent="0" algn="l" defTabSz="457200" rtl="0" eaLnBrk="1" latinLnBrk="0" hangingPunct="1">
              <a:spcBef>
                <a:spcPct val="20000"/>
              </a:spcBef>
              <a:buClr>
                <a:srgbClr val="616365"/>
              </a:buClr>
              <a:buFont typeface="Arial"/>
              <a:buNone/>
              <a:defRPr sz="1800" kern="1200">
                <a:solidFill>
                  <a:schemeClr val="tx1">
                    <a:tint val="75000"/>
                  </a:schemeClr>
                </a:solidFill>
                <a:latin typeface="Franklin Gothic Book"/>
                <a:ea typeface="+mn-ea"/>
                <a:cs typeface="Franklin Gothic Book"/>
              </a:defRPr>
            </a:lvl2pPr>
            <a:lvl3pPr marL="914400" indent="0" algn="l" defTabSz="457200" rtl="0" eaLnBrk="1" latinLnBrk="0" hangingPunct="1">
              <a:spcBef>
                <a:spcPct val="20000"/>
              </a:spcBef>
              <a:buClr>
                <a:srgbClr val="C9CAC8"/>
              </a:buClr>
              <a:buSzPct val="100000"/>
              <a:buFont typeface="Wingdings" charset="2"/>
              <a:buNone/>
              <a:defRPr sz="1600" kern="1200">
                <a:solidFill>
                  <a:schemeClr val="tx1">
                    <a:tint val="75000"/>
                  </a:schemeClr>
                </a:solidFill>
                <a:latin typeface="Franklin Gothic Book"/>
                <a:ea typeface="+mn-ea"/>
                <a:cs typeface="Franklin Gothic Book"/>
              </a:defRPr>
            </a:lvl3pPr>
            <a:lvl4pPr marL="1371600" indent="0" algn="l" defTabSz="457200" rtl="0" eaLnBrk="1" latinLnBrk="0" hangingPunct="1">
              <a:spcBef>
                <a:spcPct val="20000"/>
              </a:spcBef>
              <a:buClr>
                <a:srgbClr val="002C77"/>
              </a:buClr>
              <a:buFont typeface="Arial"/>
              <a:buNone/>
              <a:defRPr sz="1400" kern="1200">
                <a:solidFill>
                  <a:schemeClr val="tx1">
                    <a:tint val="75000"/>
                  </a:schemeClr>
                </a:solidFill>
                <a:latin typeface="Franklin Gothic Book"/>
                <a:ea typeface="+mn-ea"/>
                <a:cs typeface="Franklin Gothic Book"/>
              </a:defRPr>
            </a:lvl4pPr>
            <a:lvl5pPr marL="1828800" indent="0" algn="l" defTabSz="457200" rtl="0" eaLnBrk="1" latinLnBrk="0" hangingPunct="1">
              <a:spcBef>
                <a:spcPct val="20000"/>
              </a:spcBef>
              <a:buClr>
                <a:srgbClr val="616365"/>
              </a:buClr>
              <a:buFont typeface="Arial"/>
              <a:buNone/>
              <a:defRPr sz="1400" kern="1200">
                <a:solidFill>
                  <a:schemeClr val="tx1">
                    <a:tint val="75000"/>
                  </a:schemeClr>
                </a:solidFill>
                <a:latin typeface="Franklin Gothic Book"/>
                <a:ea typeface="+mn-ea"/>
                <a:cs typeface="Franklin Gothic Book"/>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endParaRPr lang="en-US" sz="1688" dirty="0">
              <a:solidFill>
                <a:srgbClr val="1F497D"/>
              </a:solidFill>
              <a:latin typeface="Georgia" panose="02040502050405020303" pitchFamily="18" charset="0"/>
            </a:endParaRPr>
          </a:p>
        </p:txBody>
      </p:sp>
    </p:spTree>
    <p:extLst>
      <p:ext uri="{BB962C8B-B14F-4D97-AF65-F5344CB8AC3E}">
        <p14:creationId xmlns:p14="http://schemas.microsoft.com/office/powerpoint/2010/main" val="1592892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B9E9813-E51C-3846-AEAE-314ACCF28D6C}"/>
              </a:ext>
            </a:extLst>
          </p:cNvPr>
          <p:cNvPicPr>
            <a:picLocks noChangeAspect="1"/>
          </p:cNvPicPr>
          <p:nvPr/>
        </p:nvPicPr>
        <p:blipFill>
          <a:blip r:embed="rId3"/>
          <a:stretch>
            <a:fillRect/>
          </a:stretch>
        </p:blipFill>
        <p:spPr>
          <a:xfrm>
            <a:off x="85955" y="1961505"/>
            <a:ext cx="5488997" cy="3886946"/>
          </a:xfrm>
          <a:prstGeom prst="rect">
            <a:avLst/>
          </a:prstGeom>
        </p:spPr>
      </p:pic>
      <p:sp>
        <p:nvSpPr>
          <p:cNvPr id="19" name="TextBox 18">
            <a:extLst>
              <a:ext uri="{FF2B5EF4-FFF2-40B4-BE49-F238E27FC236}">
                <a16:creationId xmlns:a16="http://schemas.microsoft.com/office/drawing/2014/main" id="{7B9E4794-9A42-084E-9F6A-8492C670CC45}"/>
              </a:ext>
            </a:extLst>
          </p:cNvPr>
          <p:cNvSpPr txBox="1"/>
          <p:nvPr/>
        </p:nvSpPr>
        <p:spPr>
          <a:xfrm>
            <a:off x="5787362" y="1978398"/>
            <a:ext cx="3238024" cy="1107996"/>
          </a:xfrm>
          <a:prstGeom prst="rect">
            <a:avLst/>
          </a:prstGeom>
          <a:noFill/>
          <a:ln w="12700">
            <a:solidFill>
              <a:srgbClr val="5CA84C"/>
            </a:solidFill>
            <a:prstDash val="solid"/>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50" b="1" i="0" u="none" strike="noStrike" kern="1200" cap="none" spc="0" normalizeH="0" baseline="0" noProof="0" dirty="0">
                <a:ln>
                  <a:noFill/>
                </a:ln>
                <a:solidFill>
                  <a:prstClr val="black">
                    <a:lumMod val="75000"/>
                    <a:lumOff val="25000"/>
                  </a:prstClr>
                </a:solidFill>
                <a:effectLst/>
                <a:uLnTx/>
                <a:uFillTx/>
                <a:latin typeface="Avenir Heavy" panose="02000503020000020003" pitchFamily="2" charset="0"/>
                <a:ea typeface="+mn-ea"/>
                <a:cs typeface="+mn-cs"/>
              </a:rPr>
              <a:t>The FARE Patient Registry connects people living with food allergies to researchers seeking answers.</a:t>
            </a:r>
          </a:p>
        </p:txBody>
      </p:sp>
      <p:pic>
        <p:nvPicPr>
          <p:cNvPr id="6" name="Picture 5">
            <a:extLst>
              <a:ext uri="{FF2B5EF4-FFF2-40B4-BE49-F238E27FC236}">
                <a16:creationId xmlns:a16="http://schemas.microsoft.com/office/drawing/2014/main" id="{22DE74E4-D3AE-F945-ADCB-55AE16B4699D}"/>
              </a:ext>
            </a:extLst>
          </p:cNvPr>
          <p:cNvPicPr>
            <a:picLocks noChangeAspect="1"/>
          </p:cNvPicPr>
          <p:nvPr/>
        </p:nvPicPr>
        <p:blipFill rotWithShape="1">
          <a:blip r:embed="rId4">
            <a:extLst>
              <a:ext uri="{28A0092B-C50C-407E-A947-70E740481C1C}">
                <a14:useLocalDpi xmlns:a14="http://schemas.microsoft.com/office/drawing/2010/main" val="0"/>
              </a:ext>
            </a:extLst>
          </a:blip>
          <a:srcRect t="6071"/>
          <a:stretch/>
        </p:blipFill>
        <p:spPr>
          <a:xfrm>
            <a:off x="5574952" y="4025205"/>
            <a:ext cx="1248234" cy="1256960"/>
          </a:xfrm>
          <a:prstGeom prst="rect">
            <a:avLst/>
          </a:prstGeom>
        </p:spPr>
      </p:pic>
      <p:pic>
        <p:nvPicPr>
          <p:cNvPr id="7" name="Picture 6">
            <a:extLst>
              <a:ext uri="{FF2B5EF4-FFF2-40B4-BE49-F238E27FC236}">
                <a16:creationId xmlns:a16="http://schemas.microsoft.com/office/drawing/2014/main" id="{B8881D14-0757-3B44-8BF0-15DE3AB6D2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8052" y="4025205"/>
            <a:ext cx="1402280" cy="1368625"/>
          </a:xfrm>
          <a:prstGeom prst="rect">
            <a:avLst/>
          </a:prstGeom>
        </p:spPr>
      </p:pic>
      <p:pic>
        <p:nvPicPr>
          <p:cNvPr id="8" name="Picture 7">
            <a:extLst>
              <a:ext uri="{FF2B5EF4-FFF2-40B4-BE49-F238E27FC236}">
                <a16:creationId xmlns:a16="http://schemas.microsoft.com/office/drawing/2014/main" id="{F2ABAD8E-6701-6A46-A1B0-B34B3E9D2B78}"/>
              </a:ext>
            </a:extLst>
          </p:cNvPr>
          <p:cNvPicPr>
            <a:picLocks noChangeAspect="1"/>
          </p:cNvPicPr>
          <p:nvPr/>
        </p:nvPicPr>
        <p:blipFill rotWithShape="1">
          <a:blip r:embed="rId6">
            <a:extLst>
              <a:ext uri="{28A0092B-C50C-407E-A947-70E740481C1C}">
                <a14:useLocalDpi xmlns:a14="http://schemas.microsoft.com/office/drawing/2010/main" val="0"/>
              </a:ext>
            </a:extLst>
          </a:blip>
          <a:srcRect t="1934"/>
          <a:stretch/>
        </p:blipFill>
        <p:spPr>
          <a:xfrm>
            <a:off x="7923683" y="3986714"/>
            <a:ext cx="1064414" cy="1338828"/>
          </a:xfrm>
          <a:prstGeom prst="rect">
            <a:avLst/>
          </a:prstGeom>
        </p:spPr>
      </p:pic>
      <p:sp>
        <p:nvSpPr>
          <p:cNvPr id="17" name="Rectangle 16">
            <a:extLst>
              <a:ext uri="{FF2B5EF4-FFF2-40B4-BE49-F238E27FC236}">
                <a16:creationId xmlns:a16="http://schemas.microsoft.com/office/drawing/2014/main" id="{274BC27E-F7D3-6E46-A8CD-049A02821892}"/>
              </a:ext>
            </a:extLst>
          </p:cNvPr>
          <p:cNvSpPr/>
          <p:nvPr/>
        </p:nvSpPr>
        <p:spPr>
          <a:xfrm>
            <a:off x="8336" y="6152304"/>
            <a:ext cx="9153593" cy="730544"/>
          </a:xfrm>
          <a:prstGeom prst="rect">
            <a:avLst/>
          </a:prstGeom>
          <a:solidFill>
            <a:srgbClr val="5CA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venir Book" panose="02000503020000020003" pitchFamily="2" charset="0"/>
                <a:ea typeface="+mn-ea"/>
                <a:cs typeface="+mn-cs"/>
              </a:rPr>
              <a:t>JOIN TODAY at </a:t>
            </a:r>
            <a:r>
              <a:rPr kumimoji="0" lang="en-US" sz="2400" b="1" i="0" u="none" strike="noStrike" kern="1200" cap="none" spc="0" normalizeH="0" baseline="0" noProof="0" dirty="0" err="1">
                <a:ln>
                  <a:noFill/>
                </a:ln>
                <a:solidFill>
                  <a:prstClr val="white"/>
                </a:solidFill>
                <a:effectLst/>
                <a:uLnTx/>
                <a:uFillTx/>
                <a:latin typeface="Avenir Book" panose="02000503020000020003" pitchFamily="2" charset="0"/>
                <a:ea typeface="+mn-ea"/>
                <a:cs typeface="+mn-cs"/>
              </a:rPr>
              <a:t>FAREregistry.org</a:t>
            </a:r>
            <a:endParaRPr kumimoji="0" lang="en-US" sz="2400" b="1" i="0" u="none" strike="noStrike" kern="1200" cap="none" spc="0" normalizeH="0" baseline="0" noProof="0" dirty="0">
              <a:ln>
                <a:noFill/>
              </a:ln>
              <a:solidFill>
                <a:prstClr val="white"/>
              </a:solidFill>
              <a:effectLst/>
              <a:uLnTx/>
              <a:uFillTx/>
              <a:latin typeface="Avenir Book" panose="02000503020000020003" pitchFamily="2" charset="0"/>
              <a:ea typeface="+mn-ea"/>
              <a:cs typeface="+mn-cs"/>
            </a:endParaRPr>
          </a:p>
        </p:txBody>
      </p:sp>
      <p:sp>
        <p:nvSpPr>
          <p:cNvPr id="11" name="Rectangle 10">
            <a:extLst>
              <a:ext uri="{FF2B5EF4-FFF2-40B4-BE49-F238E27FC236}">
                <a16:creationId xmlns:a16="http://schemas.microsoft.com/office/drawing/2014/main" id="{B3380FA6-AE69-6046-A1A0-6C614FFB9E96}"/>
              </a:ext>
            </a:extLst>
          </p:cNvPr>
          <p:cNvSpPr/>
          <p:nvPr/>
        </p:nvSpPr>
        <p:spPr>
          <a:xfrm>
            <a:off x="8336" y="-22667"/>
            <a:ext cx="9153593" cy="730544"/>
          </a:xfrm>
          <a:prstGeom prst="rect">
            <a:avLst/>
          </a:prstGeom>
          <a:solidFill>
            <a:srgbClr val="009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55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7EFDA92D-C2B5-0243-BDC1-7DDF9016E624}"/>
              </a:ext>
            </a:extLst>
          </p:cNvPr>
          <p:cNvSpPr txBox="1"/>
          <p:nvPr/>
        </p:nvSpPr>
        <p:spPr>
          <a:xfrm>
            <a:off x="538259" y="118333"/>
            <a:ext cx="8412170"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Avenir Book" panose="02000503020000020003" pitchFamily="2" charset="0"/>
                <a:ea typeface="+mn-ea"/>
                <a:cs typeface="+mn-cs"/>
              </a:rPr>
              <a:t>YOUR Food Allergy Story Drives Research Forward</a:t>
            </a:r>
          </a:p>
        </p:txBody>
      </p:sp>
      <p:pic>
        <p:nvPicPr>
          <p:cNvPr id="3" name="Picture 2">
            <a:extLst>
              <a:ext uri="{FF2B5EF4-FFF2-40B4-BE49-F238E27FC236}">
                <a16:creationId xmlns:a16="http://schemas.microsoft.com/office/drawing/2014/main" id="{27C4C27E-D751-7740-B66C-DD822BA36F8E}"/>
              </a:ext>
            </a:extLst>
          </p:cNvPr>
          <p:cNvPicPr>
            <a:picLocks noChangeAspect="1"/>
          </p:cNvPicPr>
          <p:nvPr/>
        </p:nvPicPr>
        <p:blipFill>
          <a:blip r:embed="rId7"/>
          <a:stretch>
            <a:fillRect/>
          </a:stretch>
        </p:blipFill>
        <p:spPr>
          <a:xfrm>
            <a:off x="3003564" y="992656"/>
            <a:ext cx="3857625" cy="638175"/>
          </a:xfrm>
          <a:prstGeom prst="rect">
            <a:avLst/>
          </a:prstGeom>
        </p:spPr>
      </p:pic>
      <p:sp>
        <p:nvSpPr>
          <p:cNvPr id="12" name="TextBox 11">
            <a:extLst>
              <a:ext uri="{FF2B5EF4-FFF2-40B4-BE49-F238E27FC236}">
                <a16:creationId xmlns:a16="http://schemas.microsoft.com/office/drawing/2014/main" id="{BCA9B0AB-06E3-3D4A-9906-307AE3D6AA8C}"/>
              </a:ext>
            </a:extLst>
          </p:cNvPr>
          <p:cNvSpPr txBox="1"/>
          <p:nvPr/>
        </p:nvSpPr>
        <p:spPr>
          <a:xfrm>
            <a:off x="6015667" y="3583071"/>
            <a:ext cx="2767875" cy="346249"/>
          </a:xfrm>
          <a:prstGeom prst="rect">
            <a:avLst/>
          </a:prstGeom>
          <a:noFill/>
          <a:ln w="12700">
            <a:noFill/>
            <a:prstDash val="solid"/>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50" b="1" i="0" u="none" strike="noStrike" kern="1200" cap="none" spc="0" normalizeH="0" baseline="0" noProof="0" dirty="0">
                <a:ln>
                  <a:noFill/>
                </a:ln>
                <a:solidFill>
                  <a:srgbClr val="5CA84C"/>
                </a:solidFill>
                <a:effectLst/>
                <a:uLnTx/>
                <a:uFillTx/>
                <a:latin typeface="Avenir Heavy" panose="02000503020000020003" pitchFamily="2" charset="0"/>
                <a:ea typeface="+mn-ea"/>
                <a:cs typeface="+mn-cs"/>
              </a:rPr>
              <a:t>Join in 3 easy steps:</a:t>
            </a:r>
          </a:p>
        </p:txBody>
      </p:sp>
    </p:spTree>
    <p:extLst>
      <p:ext uri="{BB962C8B-B14F-4D97-AF65-F5344CB8AC3E}">
        <p14:creationId xmlns:p14="http://schemas.microsoft.com/office/powerpoint/2010/main" val="2374593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67899" y="1233334"/>
            <a:ext cx="5356334" cy="1415846"/>
          </a:xfrm>
          <a:prstGeom prst="rect">
            <a:avLst/>
          </a:prstGeom>
        </p:spPr>
        <p:txBody>
          <a:bodyPr vert="horz" lIns="68580" tIns="34290" rIns="68580" bIns="34290" rtlCol="0" anchor="b" anchorCtr="0">
            <a:noAutofit/>
          </a:bodyPr>
          <a:lstStyle>
            <a:lvl1pPr algn="l" defTabSz="457200" rtl="0" eaLnBrk="1" latinLnBrk="0" hangingPunct="1">
              <a:spcBef>
                <a:spcPct val="0"/>
              </a:spcBef>
              <a:buNone/>
              <a:defRPr sz="3600" b="0" i="0" kern="1200" cap="none">
                <a:solidFill>
                  <a:srgbClr val="009AA6"/>
                </a:solidFill>
                <a:latin typeface="Franklin Gothic Medium"/>
                <a:ea typeface="+mj-ea"/>
                <a:cs typeface="Franklin Gothic Medium"/>
              </a:defRPr>
            </a:lvl1pPr>
          </a:lstStyle>
          <a:p>
            <a:r>
              <a:rPr lang="en-US" sz="8800" dirty="0"/>
              <a:t>Thank</a:t>
            </a:r>
            <a:r>
              <a:rPr lang="en-US" sz="8000" dirty="0"/>
              <a:t> you!</a:t>
            </a:r>
          </a:p>
        </p:txBody>
      </p:sp>
      <p:sp>
        <p:nvSpPr>
          <p:cNvPr id="6" name="Text Placeholder 2"/>
          <p:cNvSpPr txBox="1">
            <a:spLocks/>
          </p:cNvSpPr>
          <p:nvPr/>
        </p:nvSpPr>
        <p:spPr>
          <a:xfrm>
            <a:off x="1388994" y="2926340"/>
            <a:ext cx="4596170" cy="729417"/>
          </a:xfrm>
          <a:prstGeom prst="rect">
            <a:avLst/>
          </a:prstGeom>
        </p:spPr>
        <p:txBody>
          <a:bodyPr vert="horz" lIns="68580" tIns="34290" rIns="68580" bIns="34290" rtlCol="0" anchor="t">
            <a:normAutofit/>
          </a:bodyPr>
          <a:lstStyle>
            <a:lvl1pPr marL="0" indent="0" algn="l" defTabSz="457200" rtl="0" eaLnBrk="1" latinLnBrk="0" hangingPunct="1">
              <a:spcBef>
                <a:spcPct val="20000"/>
              </a:spcBef>
              <a:buClr>
                <a:srgbClr val="009AA6"/>
              </a:buClr>
              <a:buFont typeface="Wingdings" charset="2"/>
              <a:buNone/>
              <a:defRPr sz="2000" b="1" kern="1200">
                <a:solidFill>
                  <a:schemeClr val="tx2"/>
                </a:solidFill>
                <a:latin typeface="Franklin Gothic Book"/>
                <a:ea typeface="+mn-ea"/>
                <a:cs typeface="Franklin Gothic Book"/>
              </a:defRPr>
            </a:lvl1pPr>
            <a:lvl2pPr marL="457200" indent="0" algn="l" defTabSz="457200" rtl="0" eaLnBrk="1" latinLnBrk="0" hangingPunct="1">
              <a:spcBef>
                <a:spcPct val="20000"/>
              </a:spcBef>
              <a:buClr>
                <a:srgbClr val="616365"/>
              </a:buClr>
              <a:buFont typeface="Arial"/>
              <a:buNone/>
              <a:defRPr sz="1800" kern="1200">
                <a:solidFill>
                  <a:schemeClr val="tx1">
                    <a:tint val="75000"/>
                  </a:schemeClr>
                </a:solidFill>
                <a:latin typeface="Franklin Gothic Book"/>
                <a:ea typeface="+mn-ea"/>
                <a:cs typeface="Franklin Gothic Book"/>
              </a:defRPr>
            </a:lvl2pPr>
            <a:lvl3pPr marL="914400" indent="0" algn="l" defTabSz="457200" rtl="0" eaLnBrk="1" latinLnBrk="0" hangingPunct="1">
              <a:spcBef>
                <a:spcPct val="20000"/>
              </a:spcBef>
              <a:buClr>
                <a:srgbClr val="C9CAC8"/>
              </a:buClr>
              <a:buSzPct val="100000"/>
              <a:buFont typeface="Wingdings" charset="2"/>
              <a:buNone/>
              <a:defRPr sz="1600" kern="1200">
                <a:solidFill>
                  <a:schemeClr val="tx1">
                    <a:tint val="75000"/>
                  </a:schemeClr>
                </a:solidFill>
                <a:latin typeface="Franklin Gothic Book"/>
                <a:ea typeface="+mn-ea"/>
                <a:cs typeface="Franklin Gothic Book"/>
              </a:defRPr>
            </a:lvl3pPr>
            <a:lvl4pPr marL="1371600" indent="0" algn="l" defTabSz="457200" rtl="0" eaLnBrk="1" latinLnBrk="0" hangingPunct="1">
              <a:spcBef>
                <a:spcPct val="20000"/>
              </a:spcBef>
              <a:buClr>
                <a:srgbClr val="002C77"/>
              </a:buClr>
              <a:buFont typeface="Arial"/>
              <a:buNone/>
              <a:defRPr sz="1400" kern="1200">
                <a:solidFill>
                  <a:schemeClr val="tx1">
                    <a:tint val="75000"/>
                  </a:schemeClr>
                </a:solidFill>
                <a:latin typeface="Franklin Gothic Book"/>
                <a:ea typeface="+mn-ea"/>
                <a:cs typeface="Franklin Gothic Book"/>
              </a:defRPr>
            </a:lvl4pPr>
            <a:lvl5pPr marL="1828800" indent="0" algn="l" defTabSz="457200" rtl="0" eaLnBrk="1" latinLnBrk="0" hangingPunct="1">
              <a:spcBef>
                <a:spcPct val="20000"/>
              </a:spcBef>
              <a:buClr>
                <a:srgbClr val="616365"/>
              </a:buClr>
              <a:buFont typeface="Arial"/>
              <a:buNone/>
              <a:defRPr sz="1400" kern="1200">
                <a:solidFill>
                  <a:schemeClr val="tx1">
                    <a:tint val="75000"/>
                  </a:schemeClr>
                </a:solidFill>
                <a:latin typeface="Franklin Gothic Book"/>
                <a:ea typeface="+mn-ea"/>
                <a:cs typeface="Franklin Gothic Book"/>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endParaRPr lang="en-US" sz="1688" dirty="0">
              <a:solidFill>
                <a:srgbClr val="1F497D"/>
              </a:solidFill>
              <a:latin typeface="Georgia" panose="02040502050405020303" pitchFamily="18" charset="0"/>
            </a:endParaRPr>
          </a:p>
        </p:txBody>
      </p:sp>
    </p:spTree>
    <p:extLst>
      <p:ext uri="{BB962C8B-B14F-4D97-AF65-F5344CB8AC3E}">
        <p14:creationId xmlns:p14="http://schemas.microsoft.com/office/powerpoint/2010/main" val="503570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My Child Has a Food Allergy…Now What?</a:t>
            </a:r>
          </a:p>
        </p:txBody>
      </p:sp>
      <p:sp>
        <p:nvSpPr>
          <p:cNvPr id="3" name="Content Placeholder 2"/>
          <p:cNvSpPr>
            <a:spLocks noGrp="1"/>
          </p:cNvSpPr>
          <p:nvPr>
            <p:ph idx="1"/>
          </p:nvPr>
        </p:nvSpPr>
        <p:spPr/>
        <p:txBody>
          <a:bodyPr>
            <a:normAutofit/>
          </a:bodyPr>
          <a:lstStyle/>
          <a:p>
            <a:r>
              <a:rPr lang="en-US" dirty="0"/>
              <a:t>Communication with physician </a:t>
            </a:r>
          </a:p>
          <a:p>
            <a:r>
              <a:rPr lang="en-US" dirty="0"/>
              <a:t>Shared decision making </a:t>
            </a:r>
          </a:p>
          <a:p>
            <a:r>
              <a:rPr lang="en-US" dirty="0"/>
              <a:t>Coming up with a plan </a:t>
            </a:r>
          </a:p>
          <a:p>
            <a:r>
              <a:rPr lang="en-US" dirty="0"/>
              <a:t>Know your online and offline resources </a:t>
            </a:r>
          </a:p>
          <a:p>
            <a:r>
              <a:rPr lang="en-US" dirty="0"/>
              <a:t>Managing fear and anxiety…especially during time of COVID </a:t>
            </a:r>
          </a:p>
        </p:txBody>
      </p:sp>
    </p:spTree>
    <p:extLst>
      <p:ext uri="{BB962C8B-B14F-4D97-AF65-F5344CB8AC3E}">
        <p14:creationId xmlns:p14="http://schemas.microsoft.com/office/powerpoint/2010/main" val="1893472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A049-8F39-3E4B-889D-0C2D248115CD}"/>
              </a:ext>
            </a:extLst>
          </p:cNvPr>
          <p:cNvSpPr>
            <a:spLocks noGrp="1"/>
          </p:cNvSpPr>
          <p:nvPr>
            <p:ph type="title"/>
          </p:nvPr>
        </p:nvSpPr>
        <p:spPr/>
        <p:txBody>
          <a:bodyPr/>
          <a:lstStyle/>
          <a:p>
            <a:r>
              <a:rPr lang="en-US" dirty="0"/>
              <a:t>You Are Not Alone!</a:t>
            </a:r>
          </a:p>
        </p:txBody>
      </p:sp>
      <p:sp>
        <p:nvSpPr>
          <p:cNvPr id="3" name="Content Placeholder 2">
            <a:extLst>
              <a:ext uri="{FF2B5EF4-FFF2-40B4-BE49-F238E27FC236}">
                <a16:creationId xmlns:a16="http://schemas.microsoft.com/office/drawing/2014/main" id="{956F7C39-450D-8C42-AA7B-22D7F2BBDC3B}"/>
              </a:ext>
            </a:extLst>
          </p:cNvPr>
          <p:cNvSpPr>
            <a:spLocks noGrp="1"/>
          </p:cNvSpPr>
          <p:nvPr>
            <p:ph idx="1"/>
          </p:nvPr>
        </p:nvSpPr>
        <p:spPr/>
        <p:txBody>
          <a:bodyPr>
            <a:normAutofit/>
          </a:bodyPr>
          <a:lstStyle/>
          <a:p>
            <a:r>
              <a:rPr lang="en-US" dirty="0"/>
              <a:t>70% report significant effect on social events </a:t>
            </a:r>
          </a:p>
          <a:p>
            <a:r>
              <a:rPr lang="en-US" dirty="0"/>
              <a:t>60% report significant effect on meal prep </a:t>
            </a:r>
          </a:p>
          <a:p>
            <a:r>
              <a:rPr lang="en-US" dirty="0"/>
              <a:t>40% report significant ↑ in stress </a:t>
            </a:r>
          </a:p>
          <a:p>
            <a:r>
              <a:rPr lang="en-US" dirty="0"/>
              <a:t>34% report ↓ school attendance/performance </a:t>
            </a:r>
          </a:p>
          <a:p>
            <a:r>
              <a:rPr lang="en-US" dirty="0"/>
              <a:t>10% parents choose to home school</a:t>
            </a:r>
          </a:p>
          <a:p>
            <a:endParaRPr lang="en-US" dirty="0"/>
          </a:p>
        </p:txBody>
      </p:sp>
    </p:spTree>
    <p:extLst>
      <p:ext uri="{BB962C8B-B14F-4D97-AF65-F5344CB8AC3E}">
        <p14:creationId xmlns:p14="http://schemas.microsoft.com/office/powerpoint/2010/main" val="2554896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C62B4-D708-9943-8F4E-A825B0CBA9F7}"/>
              </a:ext>
            </a:extLst>
          </p:cNvPr>
          <p:cNvSpPr>
            <a:spLocks noGrp="1"/>
          </p:cNvSpPr>
          <p:nvPr>
            <p:ph type="title"/>
          </p:nvPr>
        </p:nvSpPr>
        <p:spPr/>
        <p:txBody>
          <a:bodyPr>
            <a:normAutofit/>
          </a:bodyPr>
          <a:lstStyle/>
          <a:p>
            <a:r>
              <a:rPr lang="en-US" dirty="0"/>
              <a:t>Back to Basics – What is a Food Allergy?</a:t>
            </a:r>
          </a:p>
        </p:txBody>
      </p:sp>
      <p:sp>
        <p:nvSpPr>
          <p:cNvPr id="3" name="Content Placeholder 2">
            <a:extLst>
              <a:ext uri="{FF2B5EF4-FFF2-40B4-BE49-F238E27FC236}">
                <a16:creationId xmlns:a16="http://schemas.microsoft.com/office/drawing/2014/main" id="{B77D560B-470C-0542-8E6A-1521D92C44AC}"/>
              </a:ext>
            </a:extLst>
          </p:cNvPr>
          <p:cNvSpPr>
            <a:spLocks noGrp="1"/>
          </p:cNvSpPr>
          <p:nvPr>
            <p:ph idx="1"/>
          </p:nvPr>
        </p:nvSpPr>
        <p:spPr/>
        <p:txBody>
          <a:bodyPr>
            <a:normAutofit fontScale="92500" lnSpcReduction="20000"/>
          </a:bodyPr>
          <a:lstStyle/>
          <a:p>
            <a:r>
              <a:rPr lang="en-US" dirty="0"/>
              <a:t>An overreaction by the immune system to a food protein</a:t>
            </a:r>
          </a:p>
          <a:p>
            <a:endParaRPr lang="en-US" dirty="0"/>
          </a:p>
          <a:p>
            <a:r>
              <a:rPr lang="en-US" dirty="0"/>
              <a:t>The role of the immune system is to protect the body from germs and disease</a:t>
            </a:r>
          </a:p>
          <a:p>
            <a:endParaRPr lang="en-US" dirty="0"/>
          </a:p>
          <a:p>
            <a:r>
              <a:rPr lang="en-US" dirty="0"/>
              <a:t>When a food protein (that the immune system has mistaken as a threat) is ingested, the immune system thinks the food is harmful and releases histamine and other chemicals to “attack” the enemy </a:t>
            </a:r>
          </a:p>
          <a:p>
            <a:endParaRPr lang="en-US" dirty="0"/>
          </a:p>
          <a:p>
            <a:r>
              <a:rPr lang="en-US" b="1" dirty="0"/>
              <a:t>Food allergy reactions occur every time that food is ingested, are reproducible over time, and happen quickly</a:t>
            </a:r>
          </a:p>
          <a:p>
            <a:endParaRPr lang="en-US" dirty="0"/>
          </a:p>
        </p:txBody>
      </p:sp>
    </p:spTree>
    <p:extLst>
      <p:ext uri="{BB962C8B-B14F-4D97-AF65-F5344CB8AC3E}">
        <p14:creationId xmlns:p14="http://schemas.microsoft.com/office/powerpoint/2010/main" val="664739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79656-9CA2-1546-AA85-569A3E6FE431}"/>
              </a:ext>
            </a:extLst>
          </p:cNvPr>
          <p:cNvSpPr>
            <a:spLocks noGrp="1"/>
          </p:cNvSpPr>
          <p:nvPr>
            <p:ph type="title"/>
          </p:nvPr>
        </p:nvSpPr>
        <p:spPr/>
        <p:txBody>
          <a:bodyPr>
            <a:normAutofit/>
          </a:bodyPr>
          <a:lstStyle/>
          <a:p>
            <a:r>
              <a:rPr lang="en-US" dirty="0"/>
              <a:t>Back to Basics – What is a Food Allergy?</a:t>
            </a:r>
          </a:p>
        </p:txBody>
      </p:sp>
      <p:sp>
        <p:nvSpPr>
          <p:cNvPr id="3" name="Content Placeholder 2">
            <a:extLst>
              <a:ext uri="{FF2B5EF4-FFF2-40B4-BE49-F238E27FC236}">
                <a16:creationId xmlns:a16="http://schemas.microsoft.com/office/drawing/2014/main" id="{92012C0A-B9CA-1B4F-8BC6-5A9FC00094F8}"/>
              </a:ext>
            </a:extLst>
          </p:cNvPr>
          <p:cNvSpPr>
            <a:spLocks noGrp="1"/>
          </p:cNvSpPr>
          <p:nvPr>
            <p:ph idx="1"/>
          </p:nvPr>
        </p:nvSpPr>
        <p:spPr>
          <a:xfrm>
            <a:off x="198444" y="1951431"/>
            <a:ext cx="8748530" cy="3427019"/>
          </a:xfrm>
        </p:spPr>
        <p:txBody>
          <a:bodyPr>
            <a:normAutofit fontScale="40000" lnSpcReduction="20000"/>
          </a:bodyPr>
          <a:lstStyle/>
          <a:p>
            <a:r>
              <a:rPr lang="en-US" sz="5000" dirty="0"/>
              <a:t>Food Allergy         Food Intolerance </a:t>
            </a:r>
          </a:p>
          <a:p>
            <a:pPr marL="0" indent="0">
              <a:buNone/>
            </a:pPr>
            <a:endParaRPr lang="en-US" sz="5000" dirty="0"/>
          </a:p>
          <a:p>
            <a:r>
              <a:rPr lang="en-US" sz="5000" dirty="0"/>
              <a:t>Food intolerance - Does NOT involve the immune system, NOT life-threatening </a:t>
            </a:r>
          </a:p>
          <a:p>
            <a:r>
              <a:rPr lang="en-US" sz="5000" dirty="0"/>
              <a:t>Takes place in the digestive system (GI tract)</a:t>
            </a:r>
          </a:p>
          <a:p>
            <a:r>
              <a:rPr lang="en-US" sz="5000" dirty="0"/>
              <a:t>Inability to properly breakdown that food </a:t>
            </a:r>
            <a:r>
              <a:rPr lang="en-US" sz="5000" dirty="0">
                <a:sym typeface="Wingdings" pitchFamily="2" charset="2"/>
              </a:rPr>
              <a:t> b</a:t>
            </a:r>
            <a:r>
              <a:rPr lang="en-US" sz="5000" dirty="0"/>
              <a:t>loating, stomach cramping, gas, diarrhea </a:t>
            </a:r>
          </a:p>
          <a:p>
            <a:endParaRPr lang="en-US" sz="5000" dirty="0"/>
          </a:p>
          <a:p>
            <a:r>
              <a:rPr lang="en-US" sz="5000" dirty="0"/>
              <a:t>Food allergy involves the immune system - can cause a serious or life-threatening reaction</a:t>
            </a:r>
          </a:p>
          <a:p>
            <a:endParaRPr lang="en-US" dirty="0"/>
          </a:p>
          <a:p>
            <a:pPr marL="0" indent="0">
              <a:buNone/>
            </a:pPr>
            <a:r>
              <a:rPr lang="en-US" dirty="0"/>
              <a:t> </a:t>
            </a:r>
          </a:p>
        </p:txBody>
      </p:sp>
      <p:sp>
        <p:nvSpPr>
          <p:cNvPr id="4" name="Not Equal 3">
            <a:extLst>
              <a:ext uri="{FF2B5EF4-FFF2-40B4-BE49-F238E27FC236}">
                <a16:creationId xmlns:a16="http://schemas.microsoft.com/office/drawing/2014/main" id="{AE348F90-24C3-2E49-8447-76C56A49DF3D}"/>
              </a:ext>
            </a:extLst>
          </p:cNvPr>
          <p:cNvSpPr/>
          <p:nvPr/>
        </p:nvSpPr>
        <p:spPr>
          <a:xfrm>
            <a:off x="1828800" y="1951431"/>
            <a:ext cx="528918" cy="277420"/>
          </a:xfrm>
          <a:prstGeom prst="mathNotEqual">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44558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33A23-44F7-1E4F-B5E0-1726C7B9A98D}"/>
              </a:ext>
            </a:extLst>
          </p:cNvPr>
          <p:cNvSpPr>
            <a:spLocks noGrp="1"/>
          </p:cNvSpPr>
          <p:nvPr>
            <p:ph type="title"/>
          </p:nvPr>
        </p:nvSpPr>
        <p:spPr/>
        <p:txBody>
          <a:bodyPr/>
          <a:lstStyle/>
          <a:p>
            <a:r>
              <a:rPr lang="en-US" dirty="0"/>
              <a:t>Back to Basics </a:t>
            </a:r>
          </a:p>
        </p:txBody>
      </p:sp>
      <p:sp>
        <p:nvSpPr>
          <p:cNvPr id="3" name="Content Placeholder 2">
            <a:extLst>
              <a:ext uri="{FF2B5EF4-FFF2-40B4-BE49-F238E27FC236}">
                <a16:creationId xmlns:a16="http://schemas.microsoft.com/office/drawing/2014/main" id="{6A7334FE-0ABB-2A41-AC5F-C96799584D6A}"/>
              </a:ext>
            </a:extLst>
          </p:cNvPr>
          <p:cNvSpPr>
            <a:spLocks noGrp="1"/>
          </p:cNvSpPr>
          <p:nvPr>
            <p:ph idx="1"/>
          </p:nvPr>
        </p:nvSpPr>
        <p:spPr/>
        <p:txBody>
          <a:bodyPr>
            <a:normAutofit fontScale="92500" lnSpcReduction="20000"/>
          </a:bodyPr>
          <a:lstStyle/>
          <a:p>
            <a:r>
              <a:rPr lang="en-US" dirty="0"/>
              <a:t>People can be allergic to any food, but 8 foods cause most food allergic reactions in the US:  </a:t>
            </a:r>
          </a:p>
          <a:p>
            <a:pPr lvl="1"/>
            <a:endParaRPr lang="en-US" dirty="0"/>
          </a:p>
          <a:p>
            <a:pPr lvl="1"/>
            <a:r>
              <a:rPr lang="en-US" dirty="0"/>
              <a:t>Milk</a:t>
            </a:r>
          </a:p>
          <a:p>
            <a:pPr lvl="1"/>
            <a:r>
              <a:rPr lang="en-US" dirty="0"/>
              <a:t>Egg </a:t>
            </a:r>
          </a:p>
          <a:p>
            <a:pPr lvl="1"/>
            <a:r>
              <a:rPr lang="en-US" dirty="0"/>
              <a:t>Peanuts </a:t>
            </a:r>
          </a:p>
          <a:p>
            <a:pPr lvl="1"/>
            <a:r>
              <a:rPr lang="en-US" dirty="0"/>
              <a:t>Tree nuts </a:t>
            </a:r>
          </a:p>
          <a:p>
            <a:pPr lvl="1"/>
            <a:r>
              <a:rPr lang="en-US" dirty="0"/>
              <a:t>Wheat</a:t>
            </a:r>
          </a:p>
          <a:p>
            <a:pPr lvl="1"/>
            <a:r>
              <a:rPr lang="en-US" dirty="0"/>
              <a:t>Soy</a:t>
            </a:r>
          </a:p>
          <a:p>
            <a:pPr lvl="1"/>
            <a:r>
              <a:rPr lang="en-US" dirty="0"/>
              <a:t>Fish</a:t>
            </a:r>
          </a:p>
          <a:p>
            <a:pPr lvl="1"/>
            <a:r>
              <a:rPr lang="en-US" dirty="0"/>
              <a:t>Shellfish</a:t>
            </a:r>
          </a:p>
          <a:p>
            <a:pPr lvl="1"/>
            <a:r>
              <a:rPr lang="en-US" dirty="0"/>
              <a:t>(Sesame = #9)</a:t>
            </a:r>
          </a:p>
        </p:txBody>
      </p:sp>
      <p:pic>
        <p:nvPicPr>
          <p:cNvPr id="4" name="Picture 2">
            <a:extLst>
              <a:ext uri="{FF2B5EF4-FFF2-40B4-BE49-F238E27FC236}">
                <a16:creationId xmlns:a16="http://schemas.microsoft.com/office/drawing/2014/main" id="{B3C8A4D9-A77A-094B-BC44-EB09047527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9438" y="2804584"/>
            <a:ext cx="4857908" cy="3031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435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8781A-727A-7046-802E-576075488A53}"/>
              </a:ext>
            </a:extLst>
          </p:cNvPr>
          <p:cNvSpPr>
            <a:spLocks noGrp="1"/>
          </p:cNvSpPr>
          <p:nvPr>
            <p:ph type="title"/>
          </p:nvPr>
        </p:nvSpPr>
        <p:spPr/>
        <p:txBody>
          <a:bodyPr/>
          <a:lstStyle/>
          <a:p>
            <a:r>
              <a:rPr lang="en-US" dirty="0"/>
              <a:t>Back to Basics</a:t>
            </a:r>
          </a:p>
        </p:txBody>
      </p:sp>
      <p:sp>
        <p:nvSpPr>
          <p:cNvPr id="3" name="Content Placeholder 2">
            <a:extLst>
              <a:ext uri="{FF2B5EF4-FFF2-40B4-BE49-F238E27FC236}">
                <a16:creationId xmlns:a16="http://schemas.microsoft.com/office/drawing/2014/main" id="{A05C99D1-9613-E743-B70A-1668B32D9B17}"/>
              </a:ext>
            </a:extLst>
          </p:cNvPr>
          <p:cNvSpPr>
            <a:spLocks noGrp="1"/>
          </p:cNvSpPr>
          <p:nvPr>
            <p:ph idx="1"/>
          </p:nvPr>
        </p:nvSpPr>
        <p:spPr>
          <a:xfrm>
            <a:off x="198444" y="1951431"/>
            <a:ext cx="8748530" cy="3432995"/>
          </a:xfrm>
        </p:spPr>
        <p:txBody>
          <a:bodyPr>
            <a:normAutofit fontScale="70000" lnSpcReduction="20000"/>
          </a:bodyPr>
          <a:lstStyle/>
          <a:p>
            <a:r>
              <a:rPr lang="en-US" dirty="0"/>
              <a:t>A range from mild to severe manifestations of allergic reaction:</a:t>
            </a:r>
          </a:p>
          <a:p>
            <a:pPr lvl="1"/>
            <a:r>
              <a:rPr lang="en-US" b="1" dirty="0"/>
              <a:t>Oral cavity</a:t>
            </a:r>
            <a:r>
              <a:rPr lang="en-US" dirty="0"/>
              <a:t>: mouth/tongue/throat itching or swelling</a:t>
            </a:r>
          </a:p>
          <a:p>
            <a:pPr lvl="1"/>
            <a:r>
              <a:rPr lang="en-US" b="1" dirty="0"/>
              <a:t>Skin</a:t>
            </a:r>
            <a:r>
              <a:rPr lang="en-US" dirty="0"/>
              <a:t>: flushing, itching, rash, hives aka welts</a:t>
            </a:r>
          </a:p>
          <a:p>
            <a:pPr lvl="1"/>
            <a:r>
              <a:rPr lang="en-US" b="1" dirty="0"/>
              <a:t>Respiratory system</a:t>
            </a:r>
            <a:r>
              <a:rPr lang="en-US" dirty="0"/>
              <a:t>: wheezing, shortness of breath, cough</a:t>
            </a:r>
          </a:p>
          <a:p>
            <a:pPr lvl="1"/>
            <a:r>
              <a:rPr lang="en-US" b="1" dirty="0"/>
              <a:t>GI tract</a:t>
            </a:r>
            <a:r>
              <a:rPr lang="en-US" dirty="0"/>
              <a:t>: nausea, abdominal cramps, vomiting, diarrhea</a:t>
            </a:r>
          </a:p>
          <a:p>
            <a:pPr lvl="1"/>
            <a:r>
              <a:rPr lang="en-US" b="1" dirty="0"/>
              <a:t>Cardiovascular system</a:t>
            </a:r>
            <a:r>
              <a:rPr lang="en-US" dirty="0"/>
              <a:t>: ↑ heart rate, ↓ blood pressure, fainting </a:t>
            </a:r>
          </a:p>
          <a:p>
            <a:endParaRPr lang="en-US" dirty="0"/>
          </a:p>
          <a:p>
            <a:r>
              <a:rPr lang="en-US" dirty="0"/>
              <a:t>Anaphylaxis = a severe allergic reaction, can happen quickly, may cause death, more than 1 organ system involved </a:t>
            </a:r>
          </a:p>
          <a:p>
            <a:endParaRPr lang="en-US" dirty="0"/>
          </a:p>
          <a:p>
            <a:r>
              <a:rPr lang="en-US" dirty="0"/>
              <a:t>Not all reactions are the same </a:t>
            </a:r>
          </a:p>
        </p:txBody>
      </p:sp>
      <p:pic>
        <p:nvPicPr>
          <p:cNvPr id="5" name="Picture 5">
            <a:extLst>
              <a:ext uri="{FF2B5EF4-FFF2-40B4-BE49-F238E27FC236}">
                <a16:creationId xmlns:a16="http://schemas.microsoft.com/office/drawing/2014/main" id="{15BBD3AF-B730-CE46-9917-678D641FED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1018" y="963138"/>
            <a:ext cx="1442982" cy="1976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3719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10865</TotalTime>
  <Words>3428</Words>
  <Application>Microsoft Macintosh PowerPoint</Application>
  <PresentationFormat>On-screen Show (4:3)</PresentationFormat>
  <Paragraphs>344</Paragraphs>
  <Slides>36</Slides>
  <Notes>25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36</vt:i4>
      </vt:variant>
    </vt:vector>
  </HeadingPairs>
  <TitlesOfParts>
    <vt:vector size="48" baseType="lpstr">
      <vt:lpstr>Arial</vt:lpstr>
      <vt:lpstr>Avenir Book</vt:lpstr>
      <vt:lpstr>Avenir Heavy</vt:lpstr>
      <vt:lpstr>Calibri</vt:lpstr>
      <vt:lpstr>Franklin Gothic Book</vt:lpstr>
      <vt:lpstr>Franklin Gothic Medium</vt:lpstr>
      <vt:lpstr>Georgia</vt:lpstr>
      <vt:lpstr>Times New Roman</vt:lpstr>
      <vt:lpstr>Wingdings</vt:lpstr>
      <vt:lpstr>Office Theme</vt:lpstr>
      <vt:lpstr>2_Office Theme</vt:lpstr>
      <vt:lpstr>3_Office Theme</vt:lpstr>
      <vt:lpstr>Food Allergy 101: A Crash Course for the Newly Diagnosed</vt:lpstr>
      <vt:lpstr>Today’s Presenter</vt:lpstr>
      <vt:lpstr>My Child Has A Food Allergy – Now What?</vt:lpstr>
      <vt:lpstr>My Child Has a Food Allergy…Now What?</vt:lpstr>
      <vt:lpstr>You Are Not Alone!</vt:lpstr>
      <vt:lpstr>Back to Basics – What is a Food Allergy?</vt:lpstr>
      <vt:lpstr>Back to Basics – What is a Food Allergy?</vt:lpstr>
      <vt:lpstr>Back to Basics </vt:lpstr>
      <vt:lpstr>Back to Basics</vt:lpstr>
      <vt:lpstr>Back to Basics – Young Kids</vt:lpstr>
      <vt:lpstr>**Managing Food Allergies in time of COVID </vt:lpstr>
      <vt:lpstr>Managing Food Allergies – Avoiding Foods </vt:lpstr>
      <vt:lpstr>Managing Food Allergies – Avoiding Foods </vt:lpstr>
      <vt:lpstr>Managing Food Allergies – Avoiding Foods </vt:lpstr>
      <vt:lpstr>Managing Food Allergies – Avoiding Foods </vt:lpstr>
      <vt:lpstr>Managing Food Allergies – In the Home </vt:lpstr>
      <vt:lpstr>Managing Food Allergies – Outside the Home </vt:lpstr>
      <vt:lpstr>Managing Food Allergies – Plan Ahead </vt:lpstr>
      <vt:lpstr>Managing Food Allergies – Treat a Reaction </vt:lpstr>
      <vt:lpstr>Managing Food Allergies – Treat a Reaction </vt:lpstr>
      <vt:lpstr>Managing Food Allergies – After Epi</vt:lpstr>
      <vt:lpstr>Why Are Food Allergies Increasing? </vt:lpstr>
      <vt:lpstr>Treatment Options for Food Allergies </vt:lpstr>
      <vt:lpstr>  (Future) Treatment Options for Food Allergy </vt:lpstr>
      <vt:lpstr>Can my child outgrow their food allergy?</vt:lpstr>
      <vt:lpstr>Can we prevent food allergy?</vt:lpstr>
      <vt:lpstr>Can we prevent food allergy?</vt:lpstr>
      <vt:lpstr>Can we prevent food allergy?</vt:lpstr>
      <vt:lpstr>Diagnosis of Food Allergy in Younger Siblings </vt:lpstr>
      <vt:lpstr>Common questions </vt:lpstr>
      <vt:lpstr>Cross-reactivity </vt:lpstr>
      <vt:lpstr>Online resources </vt:lpstr>
      <vt:lpstr>Offline resources </vt:lpstr>
      <vt:lpstr>PowerPoint Presentation</vt:lpstr>
      <vt:lpstr>PowerPoint Presentation</vt:lpstr>
      <vt:lpstr>PowerPoint Presentation</vt:lpstr>
    </vt:vector>
  </TitlesOfParts>
  <Company>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Subpart A:  Discrimination Prohibited</dc:title>
  <dc:creator>Karla K. Ussery</dc:creator>
  <cp:lastModifiedBy>Karen A Manley</cp:lastModifiedBy>
  <cp:revision>607</cp:revision>
  <cp:lastPrinted>2012-05-07T18:59:15Z</cp:lastPrinted>
  <dcterms:created xsi:type="dcterms:W3CDTF">2002-06-05T15:57:36Z</dcterms:created>
  <dcterms:modified xsi:type="dcterms:W3CDTF">2020-05-19T21:57:37Z</dcterms:modified>
</cp:coreProperties>
</file>